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458" r:id="rId2"/>
    <p:sldId id="2457" r:id="rId3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FE351A-55D9-47E7-84E0-4F37F23F17BB}" v="11" dt="2026-05-14T18:00:20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dred mccants" userId="8a7b16fc3c246760" providerId="LiveId" clId="{F596AFD5-C150-4424-9197-E5274BBC3D86}"/>
    <pc:docChg chg="custSel delSld modSld">
      <pc:chgData name="mildred mccants" userId="8a7b16fc3c246760" providerId="LiveId" clId="{F596AFD5-C150-4424-9197-E5274BBC3D86}" dt="2026-05-14T18:05:30.248" v="1693" actId="1037"/>
      <pc:docMkLst>
        <pc:docMk/>
      </pc:docMkLst>
      <pc:sldChg chg="del">
        <pc:chgData name="mildred mccants" userId="8a7b16fc3c246760" providerId="LiveId" clId="{F596AFD5-C150-4424-9197-E5274BBC3D86}" dt="2026-05-14T17:13:15.553" v="0" actId="47"/>
        <pc:sldMkLst>
          <pc:docMk/>
          <pc:sldMk cId="104907349" sldId="256"/>
        </pc:sldMkLst>
      </pc:sldChg>
      <pc:sldChg chg="del">
        <pc:chgData name="mildred mccants" userId="8a7b16fc3c246760" providerId="LiveId" clId="{F596AFD5-C150-4424-9197-E5274BBC3D86}" dt="2026-05-14T17:13:21.312" v="1" actId="47"/>
        <pc:sldMkLst>
          <pc:docMk/>
          <pc:sldMk cId="4143357923" sldId="2456"/>
        </pc:sldMkLst>
      </pc:sldChg>
      <pc:sldChg chg="addSp delSp modSp mod">
        <pc:chgData name="mildred mccants" userId="8a7b16fc3c246760" providerId="LiveId" clId="{F596AFD5-C150-4424-9197-E5274BBC3D86}" dt="2026-05-14T18:05:30.248" v="1693" actId="1037"/>
        <pc:sldMkLst>
          <pc:docMk/>
          <pc:sldMk cId="2940659861" sldId="2458"/>
        </pc:sldMkLst>
        <pc:spChg chg="add mod">
          <ac:chgData name="mildred mccants" userId="8a7b16fc3c246760" providerId="LiveId" clId="{F596AFD5-C150-4424-9197-E5274BBC3D86}" dt="2026-05-14T17:57:59.898" v="1439" actId="1036"/>
          <ac:spMkLst>
            <pc:docMk/>
            <pc:sldMk cId="2940659861" sldId="2458"/>
            <ac:spMk id="5" creationId="{483C6ED0-2EED-9295-B7C6-7CB4CD749078}"/>
          </ac:spMkLst>
        </pc:spChg>
        <pc:spChg chg="add del mod">
          <ac:chgData name="mildred mccants" userId="8a7b16fc3c246760" providerId="LiveId" clId="{F596AFD5-C150-4424-9197-E5274BBC3D86}" dt="2026-05-14T17:59:44.193" v="1485" actId="478"/>
          <ac:spMkLst>
            <pc:docMk/>
            <pc:sldMk cId="2940659861" sldId="2458"/>
            <ac:spMk id="6" creationId="{B62A1534-C444-4B96-38A9-4E5E61850662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7" creationId="{6BFB4E5E-26CE-723F-B51E-F3D5864725F6}"/>
          </ac:spMkLst>
        </pc:spChg>
        <pc:spChg chg="mod">
          <ac:chgData name="mildred mccants" userId="8a7b16fc3c246760" providerId="LiveId" clId="{F596AFD5-C150-4424-9197-E5274BBC3D86}" dt="2026-05-14T18:03:56.807" v="1655" actId="1038"/>
          <ac:spMkLst>
            <pc:docMk/>
            <pc:sldMk cId="2940659861" sldId="2458"/>
            <ac:spMk id="8" creationId="{465481B0-A485-0C27-1619-55610EC9FA7B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9" creationId="{8E053E63-4DED-781A-F9E3-F2B7BD363EC8}"/>
          </ac:spMkLst>
        </pc:spChg>
        <pc:spChg chg="mod">
          <ac:chgData name="mildred mccants" userId="8a7b16fc3c246760" providerId="LiveId" clId="{F596AFD5-C150-4424-9197-E5274BBC3D86}" dt="2026-05-14T17:49:26.890" v="1230" actId="1038"/>
          <ac:spMkLst>
            <pc:docMk/>
            <pc:sldMk cId="2940659861" sldId="2458"/>
            <ac:spMk id="10" creationId="{EEDF557F-8BBC-B0FE-E663-323CC064FBCF}"/>
          </ac:spMkLst>
        </pc:spChg>
        <pc:spChg chg="mod">
          <ac:chgData name="mildred mccants" userId="8a7b16fc3c246760" providerId="LiveId" clId="{F596AFD5-C150-4424-9197-E5274BBC3D86}" dt="2026-05-14T17:49:26.890" v="1230" actId="1038"/>
          <ac:spMkLst>
            <pc:docMk/>
            <pc:sldMk cId="2940659861" sldId="2458"/>
            <ac:spMk id="11" creationId="{98F12D97-252F-9867-4C6F-8AA719CA4F17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12" creationId="{F7E38990-4968-EA2D-BCEC-54EA80B60DFE}"/>
          </ac:spMkLst>
        </pc:spChg>
        <pc:spChg chg="mod">
          <ac:chgData name="mildred mccants" userId="8a7b16fc3c246760" providerId="LiveId" clId="{F596AFD5-C150-4424-9197-E5274BBC3D86}" dt="2026-05-14T17:49:26.890" v="1230" actId="1038"/>
          <ac:spMkLst>
            <pc:docMk/>
            <pc:sldMk cId="2940659861" sldId="2458"/>
            <ac:spMk id="13" creationId="{5601278B-07B4-09A8-560B-F19888BF6062}"/>
          </ac:spMkLst>
        </pc:spChg>
        <pc:spChg chg="mod">
          <ac:chgData name="mildred mccants" userId="8a7b16fc3c246760" providerId="LiveId" clId="{F596AFD5-C150-4424-9197-E5274BBC3D86}" dt="2026-05-14T17:49:26.890" v="1230" actId="1038"/>
          <ac:spMkLst>
            <pc:docMk/>
            <pc:sldMk cId="2940659861" sldId="2458"/>
            <ac:spMk id="14" creationId="{68A20E4D-2AAF-4C2B-5378-7061929BCC73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15" creationId="{7BF3DC8F-23F7-C1E3-5ABE-DC8B8910995A}"/>
          </ac:spMkLst>
        </pc:spChg>
        <pc:spChg chg="mod">
          <ac:chgData name="mildred mccants" userId="8a7b16fc3c246760" providerId="LiveId" clId="{F596AFD5-C150-4424-9197-E5274BBC3D86}" dt="2026-05-14T17:17:59.196" v="191" actId="1036"/>
          <ac:spMkLst>
            <pc:docMk/>
            <pc:sldMk cId="2940659861" sldId="2458"/>
            <ac:spMk id="16" creationId="{4767F317-9785-B8F9-1FDB-8EA7B07AAF40}"/>
          </ac:spMkLst>
        </pc:spChg>
        <pc:spChg chg="mod">
          <ac:chgData name="mildred mccants" userId="8a7b16fc3c246760" providerId="LiveId" clId="{F596AFD5-C150-4424-9197-E5274BBC3D86}" dt="2026-05-14T17:49:26.890" v="1230" actId="1038"/>
          <ac:spMkLst>
            <pc:docMk/>
            <pc:sldMk cId="2940659861" sldId="2458"/>
            <ac:spMk id="17" creationId="{ED6264FC-D605-DCE5-CB49-7B8B11101720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18" creationId="{B486D3FA-1414-C0CF-85E9-B7FB2CAF5971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19" creationId="{93DB6BC0-72E9-B896-903C-AB6171C21A3E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21" creationId="{DD71B70C-C0EE-FC7C-E104-D821C36FEFF9}"/>
          </ac:spMkLst>
        </pc:spChg>
        <pc:spChg chg="add 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22" creationId="{F6619252-4930-AC0C-5760-25D10386C82F}"/>
          </ac:spMkLst>
        </pc:spChg>
        <pc:spChg chg="add mod">
          <ac:chgData name="mildred mccants" userId="8a7b16fc3c246760" providerId="LiveId" clId="{F596AFD5-C150-4424-9197-E5274BBC3D86}" dt="2026-05-14T17:56:50.873" v="1314" actId="1036"/>
          <ac:spMkLst>
            <pc:docMk/>
            <pc:sldMk cId="2940659861" sldId="2458"/>
            <ac:spMk id="23" creationId="{A79F5B35-D45F-E294-D31A-242BE515AB2C}"/>
          </ac:spMkLst>
        </pc:spChg>
        <pc:spChg chg="add mod">
          <ac:chgData name="mildred mccants" userId="8a7b16fc3c246760" providerId="LiveId" clId="{F596AFD5-C150-4424-9197-E5274BBC3D86}" dt="2026-05-14T17:56:50.873" v="1314" actId="1036"/>
          <ac:spMkLst>
            <pc:docMk/>
            <pc:sldMk cId="2940659861" sldId="2458"/>
            <ac:spMk id="24" creationId="{E7083B46-582B-29FB-7ECC-319D10B45874}"/>
          </ac:spMkLst>
        </pc:spChg>
        <pc:spChg chg="add mod">
          <ac:chgData name="mildred mccants" userId="8a7b16fc3c246760" providerId="LiveId" clId="{F596AFD5-C150-4424-9197-E5274BBC3D86}" dt="2026-05-14T17:56:50.873" v="1314" actId="1036"/>
          <ac:spMkLst>
            <pc:docMk/>
            <pc:sldMk cId="2940659861" sldId="2458"/>
            <ac:spMk id="25" creationId="{13CF636A-93B9-1663-6FCC-448B8827BFF2}"/>
          </ac:spMkLst>
        </pc:spChg>
        <pc:spChg chg="add 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26" creationId="{DBE8FEF0-A140-5FE8-9321-62AE81569754}"/>
          </ac:spMkLst>
        </pc:spChg>
        <pc:spChg chg="add del mod">
          <ac:chgData name="mildred mccants" userId="8a7b16fc3c246760" providerId="LiveId" clId="{F596AFD5-C150-4424-9197-E5274BBC3D86}" dt="2026-05-14T17:32:31.377" v="1038" actId="478"/>
          <ac:spMkLst>
            <pc:docMk/>
            <pc:sldMk cId="2940659861" sldId="2458"/>
            <ac:spMk id="27" creationId="{FDD77D7B-C29E-AD02-AB3A-C787E971EE7D}"/>
          </ac:spMkLst>
        </pc:spChg>
        <pc:spChg chg="add mod">
          <ac:chgData name="mildred mccants" userId="8a7b16fc3c246760" providerId="LiveId" clId="{F596AFD5-C150-4424-9197-E5274BBC3D86}" dt="2026-05-14T18:05:30.248" v="1693" actId="1037"/>
          <ac:spMkLst>
            <pc:docMk/>
            <pc:sldMk cId="2940659861" sldId="2458"/>
            <ac:spMk id="28" creationId="{4131322F-68FC-A10E-B1F6-D1202CF80E3E}"/>
          </ac:spMkLst>
        </pc:spChg>
        <pc:spChg chg="add mod">
          <ac:chgData name="mildred mccants" userId="8a7b16fc3c246760" providerId="LiveId" clId="{F596AFD5-C150-4424-9197-E5274BBC3D86}" dt="2026-05-14T18:02:14.539" v="1646" actId="1037"/>
          <ac:spMkLst>
            <pc:docMk/>
            <pc:sldMk cId="2940659861" sldId="2458"/>
            <ac:spMk id="29" creationId="{76613BA4-2E51-FDB1-8B62-4C97CD60A3A0}"/>
          </ac:spMkLst>
        </pc:spChg>
        <pc:spChg chg="add mod">
          <ac:chgData name="mildred mccants" userId="8a7b16fc3c246760" providerId="LiveId" clId="{F596AFD5-C150-4424-9197-E5274BBC3D86}" dt="2026-05-14T18:02:41.426" v="1652" actId="1036"/>
          <ac:spMkLst>
            <pc:docMk/>
            <pc:sldMk cId="2940659861" sldId="2458"/>
            <ac:spMk id="30" creationId="{0DF892E0-4E2F-93A1-CFC2-DB6225C04B94}"/>
          </ac:spMkLst>
        </pc:spChg>
        <pc:spChg chg="add mod">
          <ac:chgData name="mildred mccants" userId="8a7b16fc3c246760" providerId="LiveId" clId="{F596AFD5-C150-4424-9197-E5274BBC3D86}" dt="2026-05-14T18:05:08.427" v="1678" actId="1037"/>
          <ac:spMkLst>
            <pc:docMk/>
            <pc:sldMk cId="2940659861" sldId="2458"/>
            <ac:spMk id="31" creationId="{D69D3C23-7CBA-A716-028D-2EF105AF3A99}"/>
          </ac:spMkLst>
        </pc:spChg>
        <pc:spChg chg="add 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32" creationId="{70138E8E-DE9C-1481-B724-9E5E20B35F16}"/>
          </ac:spMkLst>
        </pc:spChg>
        <pc:spChg chg="mod">
          <ac:chgData name="mildred mccants" userId="8a7b16fc3c246760" providerId="LiveId" clId="{F596AFD5-C150-4424-9197-E5274BBC3D86}" dt="2026-05-14T18:03:22.304" v="1654" actId="1038"/>
          <ac:spMkLst>
            <pc:docMk/>
            <pc:sldMk cId="2940659861" sldId="2458"/>
            <ac:spMk id="50" creationId="{F14CD9B5-3D6B-F49A-D54D-E432E81CE495}"/>
          </ac:spMkLst>
        </pc:spChg>
        <pc:spChg chg="mod">
          <ac:chgData name="mildred mccants" userId="8a7b16fc3c246760" providerId="LiveId" clId="{F596AFD5-C150-4424-9197-E5274BBC3D86}" dt="2026-05-14T17:49:40.834" v="1240" actId="1038"/>
          <ac:spMkLst>
            <pc:docMk/>
            <pc:sldMk cId="2940659861" sldId="2458"/>
            <ac:spMk id="51" creationId="{17686F4B-F4BE-1056-322D-0BCADC725541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62" creationId="{8D55C879-F002-4188-88A0-6256D40818EA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64" creationId="{FCD18544-FD29-3810-5118-48D8DDC48869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51" creationId="{DDA3C0C4-9EBB-ADAA-5AFE-6EE037B9D162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54" creationId="{39F5B34A-4D62-3E73-57BB-728D0695FE1C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60" creationId="{FBA68308-DD33-F569-F5E8-FCB99C9F0C71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70" creationId="{39AF5993-D870-A0CF-734C-0F6A4D335910}"/>
          </ac:spMkLst>
        </pc:spChg>
        <pc:spChg chg="mod">
          <ac:chgData name="mildred mccants" userId="8a7b16fc3c246760" providerId="LiveId" clId="{F596AFD5-C150-4424-9197-E5274BBC3D86}" dt="2026-05-14T17:18:34.571" v="194" actId="1036"/>
          <ac:spMkLst>
            <pc:docMk/>
            <pc:sldMk cId="2940659861" sldId="2458"/>
            <ac:spMk id="171" creationId="{5A41264D-4968-AD42-BC16-80D7813F82BF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74" creationId="{0735E0E1-BA15-144F-6B00-0D130A050F56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85" creationId="{759743D6-6372-3FE9-E952-CE0D26C546C8}"/>
          </ac:spMkLst>
        </pc:spChg>
        <pc:spChg chg="mod">
          <ac:chgData name="mildred mccants" userId="8a7b16fc3c246760" providerId="LiveId" clId="{F596AFD5-C150-4424-9197-E5274BBC3D86}" dt="2026-05-14T17:49:56.605" v="1251" actId="1038"/>
          <ac:spMkLst>
            <pc:docMk/>
            <pc:sldMk cId="2940659861" sldId="2458"/>
            <ac:spMk id="186" creationId="{296EB4A2-9D56-1481-77BF-B10942298F1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Fed. Revenue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C1-4F78-B9A0-727D8B02BA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C1-4F78-B9A0-727D8B02BA7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C1-4F78-B9A0-727D8B02BA7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DC1-4F78-B9A0-727D8B02BA7A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2.4</c:v>
                </c:pt>
                <c:pt idx="1">
                  <c:v>1.7</c:v>
                </c:pt>
                <c:pt idx="2">
                  <c:v>0.441</c:v>
                </c:pt>
                <c:pt idx="3">
                  <c:v>0.33900000000000002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DC1-4F78-B9A0-727D8B02BA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Fed. 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Expenditures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D4-468E-A77A-71E122A571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D4-468E-A77A-71E122A5712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D4-468E-A77A-71E122A571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D4-468E-A77A-71E122A5712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9D4-468E-A77A-71E122A5712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9D4-468E-A77A-71E122A57122}"/>
              </c:ext>
            </c:extLst>
          </c:dPt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2.7</c:v>
                </c:pt>
                <c:pt idx="1">
                  <c:v>0.87</c:v>
                </c:pt>
                <c:pt idx="2">
                  <c:v>0.94299999999999995</c:v>
                </c:pt>
                <c:pt idx="3">
                  <c:v>0.497</c:v>
                </c:pt>
                <c:pt idx="4">
                  <c:v>1.03</c:v>
                </c:pt>
                <c:pt idx="5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9D4-468E-A77A-71E122A57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66A12E80-01C9-4C5A-9070-9DAE930079D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76DA66EB-7ACF-4460-8F8F-DFCEA8D4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7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11245-DE70-6F5F-96BF-3D78495C2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2DFDE878-45A6-74FB-3C35-08CC5E567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McCantsian Economic Plan (MEP) offers a different way of presenting our Economic System relative to experts far more knowledgeable than myself. The aim of the MEP is to provide a detailed understanding of the transition we must make to our Jobs-Based Economy to preserve Income and Healthcare in a world where jobs can very well become extinct.</a:t>
            </a:r>
          </a:p>
        </p:txBody>
      </p:sp>
    </p:spTree>
    <p:extLst>
      <p:ext uri="{BB962C8B-B14F-4D97-AF65-F5344CB8AC3E}">
        <p14:creationId xmlns:p14="http://schemas.microsoft.com/office/powerpoint/2010/main" val="294682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9FF61-F40A-35AE-B33D-48FA8F2A9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7E520-7F7D-3C8F-5E27-7460D9DF6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C0158-37F0-E4E8-CCA8-92FFE8D9F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3AE83-9528-1DA1-08BF-7421190A3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A7DBC-E5F5-6A52-D89E-5F8E4B94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5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89CD-E4FA-EB1A-8A0C-AFB57B9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AD973-ABAC-008A-C9CC-41E85F7CB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A3B38-1139-9736-C36F-A813006F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4A1C2-2297-135E-4491-671F33B4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C46B5-376C-8E2E-0004-074B795B9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5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7C2464-A3AE-DB35-7057-D22508306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050CE-D96F-49CF-E2F5-02A8A8F57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ED9AB-D1C0-C4B3-B8E0-046A07FD4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716C-353D-C314-1814-02580062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8B500-0878-D2FF-623D-AAFA7EAB9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0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95E0C-602A-4491-DFA5-482F15B74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9255F-ED41-CBF0-657A-0A8DBDA4E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FAB6D-888A-D211-5E32-ABF4AE90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D3D57-8634-FC62-57A6-705D83A6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85451-968F-1300-D401-F2E45F293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4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5449C-484F-AACB-EA64-C34D9532A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71215-7570-7EB3-6D63-A6142BAC6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3586E-2080-BB0F-F458-E19EFDE7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B3911-8B0E-07A2-EDD5-5A645EE63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BD1C0-A1DD-2DD5-A9D5-6CCCBADA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4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5D93-BD74-A756-895C-7256DE575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A679B-9499-77EE-77F5-4F65FBA943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8659FA-BE50-AA54-8AA1-1011D9801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B6815-4FD7-01D1-931B-BAC68F77E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496C1-5F74-82E8-2AA7-E6AEFE549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DC121-BAA0-21ED-FED0-CA2C0CFD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2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ADC7-123E-5B66-A270-26577D1AB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0ADC3-CE80-862F-1E45-C1122BE3C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1D09E3-BCF7-4985-4F63-CF2AA1C8B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63A35E-6060-BB5C-0175-6AD4EF806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43D61F-5005-23FD-4BCE-0C92F1D2C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F2D3AB-7200-FF65-104B-78A41646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435FFF-9881-F98E-6BFD-D3999EED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CE246-9006-3222-7E4F-FC60256E8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1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B35EC-2D1D-8F83-478C-0C7E5A108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0EBFF-227F-0D42-1C7B-F30B7B30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78D59B-5BF8-0C2B-B9D4-3AE2C962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DAB9B-FA52-7231-A34C-B7425197F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1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3C5BCA-2A45-9672-5555-EB118803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F7C67-8231-606A-3CA4-62B36EC0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3DF8A-716C-06EE-513A-22D811AB7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5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2AAD9-2A97-806F-7F30-82B5DAF39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04D2A-979C-F4C8-C0EC-C4922106E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24761-A704-F1E9-ADEB-E671CEBDD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FF54B-91E3-CFE0-3B71-503FE5B9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88673-CCED-FF8B-02FC-2A42B7C65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5C51A-7D9D-A55D-FD84-62F6458B7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032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3FE3-4AE2-D0D9-1D89-9E21D2D38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2392F5-3700-5D6D-69E4-6F127BE30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115B6-9794-6667-9F41-3BE03F84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70F71-2FEA-E240-1052-EA1F59D6B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108BE-8852-1587-77EF-C0B7B982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8C474-867B-7C3F-50A1-7D5B487D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97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BD962F-3A35-D4E5-5240-C6AEBA7BA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CFB22-6D13-9955-1FDB-6051AA20C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258ED-3EEB-8440-2F31-79B5685267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65482-F7EF-4CFF-A55F-D82F3E56C3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66254-C7F5-5F18-9A1C-B8CB2383D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8DE6E-FA58-BAE0-1D0C-0CCAE2E4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C984A7-12EB-4277-8CCB-DB4F12DD6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9E9E4-EB4E-464C-D026-6F198A8B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BFB4E5E-26CE-723F-B51E-F3D5864725F6}"/>
              </a:ext>
            </a:extLst>
          </p:cNvPr>
          <p:cNvSpPr txBox="1"/>
          <p:nvPr/>
        </p:nvSpPr>
        <p:spPr>
          <a:xfrm>
            <a:off x="10058414" y="409897"/>
            <a:ext cx="682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Vote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5481B0-A485-0C27-1619-55610EC9FA7B}"/>
              </a:ext>
            </a:extLst>
          </p:cNvPr>
          <p:cNvSpPr txBox="1"/>
          <p:nvPr/>
        </p:nvSpPr>
        <p:spPr>
          <a:xfrm>
            <a:off x="8807686" y="830309"/>
            <a:ext cx="3174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Kevin Lee McCants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053E63-4DED-781A-F9E3-F2B7BD363EC8}"/>
              </a:ext>
            </a:extLst>
          </p:cNvPr>
          <p:cNvSpPr txBox="1"/>
          <p:nvPr/>
        </p:nvSpPr>
        <p:spPr>
          <a:xfrm>
            <a:off x="9433059" y="1455679"/>
            <a:ext cx="22019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Governor TN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DF557F-8BBC-B0FE-E663-323CC064FBCF}"/>
              </a:ext>
            </a:extLst>
          </p:cNvPr>
          <p:cNvSpPr txBox="1"/>
          <p:nvPr/>
        </p:nvSpPr>
        <p:spPr>
          <a:xfrm>
            <a:off x="10084686" y="1823551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F12D97-252F-9867-4C6F-8AA719CA4F17}"/>
              </a:ext>
            </a:extLst>
          </p:cNvPr>
          <p:cNvSpPr txBox="1"/>
          <p:nvPr/>
        </p:nvSpPr>
        <p:spPr>
          <a:xfrm>
            <a:off x="9538161" y="2081053"/>
            <a:ext cx="19391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US  Senate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E38990-4968-EA2D-BCEC-54EA80B60DFE}"/>
              </a:ext>
            </a:extLst>
          </p:cNvPr>
          <p:cNvSpPr txBox="1"/>
          <p:nvPr/>
        </p:nvSpPr>
        <p:spPr>
          <a:xfrm>
            <a:off x="9170291" y="3021739"/>
            <a:ext cx="25907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u="sng" dirty="0"/>
              <a:t>Primary Election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01278B-07B4-09A8-560B-F19888BF6062}"/>
              </a:ext>
            </a:extLst>
          </p:cNvPr>
          <p:cNvSpPr txBox="1"/>
          <p:nvPr/>
        </p:nvSpPr>
        <p:spPr>
          <a:xfrm>
            <a:off x="9338436" y="3741702"/>
            <a:ext cx="2469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August 6, 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A20E4D-2AAF-4C2B-5378-7061929BCC73}"/>
              </a:ext>
            </a:extLst>
          </p:cNvPr>
          <p:cNvSpPr txBox="1"/>
          <p:nvPr/>
        </p:nvSpPr>
        <p:spPr>
          <a:xfrm>
            <a:off x="9433034" y="3442155"/>
            <a:ext cx="2138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State and Federal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F3DC8F-23F7-C1E3-5ABE-DC8B8910995A}"/>
              </a:ext>
            </a:extLst>
          </p:cNvPr>
          <p:cNvSpPr txBox="1"/>
          <p:nvPr/>
        </p:nvSpPr>
        <p:spPr>
          <a:xfrm>
            <a:off x="9086200" y="4608801"/>
            <a:ext cx="275370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u="sng" dirty="0"/>
              <a:t>Voter Registration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67F317-9785-B8F9-1FDB-8EA7B07AAF40}"/>
              </a:ext>
            </a:extLst>
          </p:cNvPr>
          <p:cNvSpPr txBox="1"/>
          <p:nvPr/>
        </p:nvSpPr>
        <p:spPr>
          <a:xfrm>
            <a:off x="9869215" y="5013451"/>
            <a:ext cx="107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Deadline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6264FC-D605-DCE5-CB49-7B8B11101720}"/>
              </a:ext>
            </a:extLst>
          </p:cNvPr>
          <p:cNvSpPr txBox="1"/>
          <p:nvPr/>
        </p:nvSpPr>
        <p:spPr>
          <a:xfrm>
            <a:off x="9538135" y="5281474"/>
            <a:ext cx="1876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July 7, 2026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86D3FA-1414-C0CF-85E9-B7FB2CAF5971}"/>
              </a:ext>
            </a:extLst>
          </p:cNvPr>
          <p:cNvSpPr txBox="1"/>
          <p:nvPr/>
        </p:nvSpPr>
        <p:spPr>
          <a:xfrm>
            <a:off x="8823443" y="6269410"/>
            <a:ext cx="3126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Paid For by McCants for Gov TN / US Senate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DB6BC0-72E9-B896-903C-AB6171C21A3E}"/>
              </a:ext>
            </a:extLst>
          </p:cNvPr>
          <p:cNvSpPr txBox="1"/>
          <p:nvPr/>
        </p:nvSpPr>
        <p:spPr>
          <a:xfrm>
            <a:off x="9275391" y="6469108"/>
            <a:ext cx="2249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Treasurer: Kevin Lee McCants</a:t>
            </a:r>
          </a:p>
        </p:txBody>
      </p: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262EB9A1-15BA-BF86-CCA9-4C95E8E612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0497299"/>
              </p:ext>
            </p:extLst>
          </p:nvPr>
        </p:nvGraphicFramePr>
        <p:xfrm>
          <a:off x="223803" y="667087"/>
          <a:ext cx="4090682" cy="3144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F14CD9B5-3D6B-F49A-D54D-E432E81CE495}"/>
              </a:ext>
            </a:extLst>
          </p:cNvPr>
          <p:cNvSpPr txBox="1"/>
          <p:nvPr/>
        </p:nvSpPr>
        <p:spPr>
          <a:xfrm>
            <a:off x="5065988" y="6279916"/>
            <a:ext cx="3126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Paid For by McCants for Gov TN / US Senate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7686F4B-F4BE-1056-322D-0BCADC725541}"/>
              </a:ext>
            </a:extLst>
          </p:cNvPr>
          <p:cNvSpPr txBox="1"/>
          <p:nvPr/>
        </p:nvSpPr>
        <p:spPr>
          <a:xfrm>
            <a:off x="5517936" y="6479614"/>
            <a:ext cx="2249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Treasurer: Kevin Lee McCants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FDCA61D-A647-CE3D-82D2-1A6D2DF1896D}"/>
              </a:ext>
            </a:extLst>
          </p:cNvPr>
          <p:cNvSpPr txBox="1"/>
          <p:nvPr/>
        </p:nvSpPr>
        <p:spPr>
          <a:xfrm>
            <a:off x="625360" y="89325"/>
            <a:ext cx="3578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US  Federal  Budget FY2025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D55C879-F002-4188-88A0-6256D40818EA}"/>
              </a:ext>
            </a:extLst>
          </p:cNvPr>
          <p:cNvSpPr/>
          <p:nvPr/>
        </p:nvSpPr>
        <p:spPr>
          <a:xfrm>
            <a:off x="1492477" y="3442135"/>
            <a:ext cx="153450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CD18544-FD29-3810-5118-48D8DDC48869}"/>
              </a:ext>
            </a:extLst>
          </p:cNvPr>
          <p:cNvSpPr/>
          <p:nvPr/>
        </p:nvSpPr>
        <p:spPr>
          <a:xfrm>
            <a:off x="1103589" y="5922573"/>
            <a:ext cx="1534505" cy="2259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F78F86C8-3AA5-03B6-A195-467887A8D5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8226127"/>
              </p:ext>
            </p:extLst>
          </p:nvPr>
        </p:nvGraphicFramePr>
        <p:xfrm>
          <a:off x="460364" y="3331427"/>
          <a:ext cx="3672159" cy="3144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5" name="Rectangle 64">
            <a:extLst>
              <a:ext uri="{FF2B5EF4-FFF2-40B4-BE49-F238E27FC236}">
                <a16:creationId xmlns:a16="http://schemas.microsoft.com/office/drawing/2014/main" id="{D4E2D17A-A2AA-70F6-2AA7-BA021AF68684}"/>
              </a:ext>
            </a:extLst>
          </p:cNvPr>
          <p:cNvSpPr/>
          <p:nvPr/>
        </p:nvSpPr>
        <p:spPr>
          <a:xfrm>
            <a:off x="1576567" y="6095992"/>
            <a:ext cx="1534505" cy="2101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CA75DF-9063-0F44-C2B7-4CDC97D72702}"/>
              </a:ext>
            </a:extLst>
          </p:cNvPr>
          <p:cNvSpPr txBox="1"/>
          <p:nvPr/>
        </p:nvSpPr>
        <p:spPr>
          <a:xfrm>
            <a:off x="746219" y="6279924"/>
            <a:ext cx="3126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Paid For by McCants for Gov TN / US Senate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71B70C-C0EE-FC7C-E104-D821C36FEFF9}"/>
              </a:ext>
            </a:extLst>
          </p:cNvPr>
          <p:cNvSpPr txBox="1"/>
          <p:nvPr/>
        </p:nvSpPr>
        <p:spPr>
          <a:xfrm>
            <a:off x="1198167" y="6479622"/>
            <a:ext cx="2249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Treasurer: Kevin Lee McCants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4CD94C3-B966-1AE8-39F9-DFB566A9ED1E}"/>
              </a:ext>
            </a:extLst>
          </p:cNvPr>
          <p:cNvSpPr txBox="1"/>
          <p:nvPr/>
        </p:nvSpPr>
        <p:spPr>
          <a:xfrm>
            <a:off x="940651" y="357333"/>
            <a:ext cx="2780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By Kevin Lee McCants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C287778-1F82-C7AD-823B-A8DC18E71569}"/>
              </a:ext>
            </a:extLst>
          </p:cNvPr>
          <p:cNvSpPr/>
          <p:nvPr/>
        </p:nvSpPr>
        <p:spPr>
          <a:xfrm>
            <a:off x="2461184" y="4511551"/>
            <a:ext cx="744484" cy="313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400" b="1" dirty="0">
                <a:solidFill>
                  <a:schemeClr val="bg1"/>
                </a:solidFill>
                <a:latin typeface="Book Antiqua" pitchFamily="18" charset="0"/>
              </a:rPr>
              <a:t>$2.70T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DDA3C0C4-9EBB-ADAA-5AFE-6EE037B9D162}"/>
              </a:ext>
            </a:extLst>
          </p:cNvPr>
          <p:cNvSpPr/>
          <p:nvPr/>
        </p:nvSpPr>
        <p:spPr>
          <a:xfrm>
            <a:off x="2565882" y="4721768"/>
            <a:ext cx="536499" cy="313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400" b="1" dirty="0">
                <a:solidFill>
                  <a:schemeClr val="bg1"/>
                </a:solidFill>
                <a:latin typeface="Book Antiqua" pitchFamily="18" charset="0"/>
              </a:rPr>
              <a:t>39%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C649E21A-A354-5187-8784-F61B2008BB47}"/>
              </a:ext>
            </a:extLst>
          </p:cNvPr>
          <p:cNvSpPr/>
          <p:nvPr/>
        </p:nvSpPr>
        <p:spPr>
          <a:xfrm>
            <a:off x="2225102" y="5385581"/>
            <a:ext cx="716357" cy="275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$870B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C15869E3-6207-DD03-E27D-AC4C1466DB5F}"/>
              </a:ext>
            </a:extLst>
          </p:cNvPr>
          <p:cNvSpPr/>
          <p:nvPr/>
        </p:nvSpPr>
        <p:spPr>
          <a:xfrm>
            <a:off x="2310364" y="5582104"/>
            <a:ext cx="5364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12%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9F5B34A-4D62-3E73-57BB-728D0695FE1C}"/>
              </a:ext>
            </a:extLst>
          </p:cNvPr>
          <p:cNvSpPr/>
          <p:nvPr/>
        </p:nvSpPr>
        <p:spPr>
          <a:xfrm>
            <a:off x="1694418" y="5339826"/>
            <a:ext cx="5992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$943B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028503D5-C71E-3E38-0833-3316BAEC152B}"/>
              </a:ext>
            </a:extLst>
          </p:cNvPr>
          <p:cNvSpPr/>
          <p:nvPr/>
        </p:nvSpPr>
        <p:spPr>
          <a:xfrm>
            <a:off x="1736732" y="5534442"/>
            <a:ext cx="5364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13%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72D7FC4A-57D9-DCD0-99D1-B747AC3702FB}"/>
              </a:ext>
            </a:extLst>
          </p:cNvPr>
          <p:cNvSpPr/>
          <p:nvPr/>
        </p:nvSpPr>
        <p:spPr>
          <a:xfrm>
            <a:off x="1273117" y="5107450"/>
            <a:ext cx="7044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$497B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01DA501D-BE2D-3E2D-E72D-11832916DDC8}"/>
              </a:ext>
            </a:extLst>
          </p:cNvPr>
          <p:cNvSpPr/>
          <p:nvPr/>
        </p:nvSpPr>
        <p:spPr>
          <a:xfrm>
            <a:off x="1311973" y="5272978"/>
            <a:ext cx="4642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7%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23262FED-2D12-480B-268A-91C73D75E6FC}"/>
              </a:ext>
            </a:extLst>
          </p:cNvPr>
          <p:cNvSpPr/>
          <p:nvPr/>
        </p:nvSpPr>
        <p:spPr>
          <a:xfrm>
            <a:off x="1281069" y="4568864"/>
            <a:ext cx="63137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$1.03T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3544F613-A94B-F565-C08A-60DB0040F05C}"/>
              </a:ext>
            </a:extLst>
          </p:cNvPr>
          <p:cNvSpPr/>
          <p:nvPr/>
        </p:nvSpPr>
        <p:spPr>
          <a:xfrm>
            <a:off x="1365405" y="4743967"/>
            <a:ext cx="5364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15%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FBA68308-DD33-F569-F5E8-FCB99C9F0C71}"/>
              </a:ext>
            </a:extLst>
          </p:cNvPr>
          <p:cNvSpPr/>
          <p:nvPr/>
        </p:nvSpPr>
        <p:spPr>
          <a:xfrm>
            <a:off x="1703770" y="4051406"/>
            <a:ext cx="634887" cy="274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$970B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24AD7EE3-B135-0B51-6E69-4F50688F7E55}"/>
              </a:ext>
            </a:extLst>
          </p:cNvPr>
          <p:cNvSpPr/>
          <p:nvPr/>
        </p:nvSpPr>
        <p:spPr>
          <a:xfrm>
            <a:off x="1765308" y="4248474"/>
            <a:ext cx="5364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14%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2AD76B2E-EA0A-161D-95BA-77867659A2D2}"/>
              </a:ext>
            </a:extLst>
          </p:cNvPr>
          <p:cNvSpPr/>
          <p:nvPr/>
        </p:nvSpPr>
        <p:spPr>
          <a:xfrm>
            <a:off x="2391340" y="2085745"/>
            <a:ext cx="9336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400" b="1" dirty="0">
                <a:solidFill>
                  <a:schemeClr val="bg1"/>
                </a:solidFill>
                <a:latin typeface="Book Antiqua" pitchFamily="18" charset="0"/>
              </a:rPr>
              <a:t>$2.64T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6FA52D3F-F9B5-D49B-56FC-6A5D3B8AF244}"/>
              </a:ext>
            </a:extLst>
          </p:cNvPr>
          <p:cNvSpPr/>
          <p:nvPr/>
        </p:nvSpPr>
        <p:spPr>
          <a:xfrm>
            <a:off x="1487445" y="2316975"/>
            <a:ext cx="9336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400" b="1" dirty="0">
                <a:solidFill>
                  <a:schemeClr val="bg1"/>
                </a:solidFill>
                <a:latin typeface="Book Antiqua" pitchFamily="18" charset="0"/>
              </a:rPr>
              <a:t>$1.76T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FF3ACFEB-9968-438D-75FD-A8B7CD4160BE}"/>
              </a:ext>
            </a:extLst>
          </p:cNvPr>
          <p:cNvSpPr/>
          <p:nvPr/>
        </p:nvSpPr>
        <p:spPr>
          <a:xfrm rot="2940000">
            <a:off x="1477792" y="1562110"/>
            <a:ext cx="634887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300" b="1" dirty="0">
                <a:solidFill>
                  <a:schemeClr val="bg1"/>
                </a:solidFill>
                <a:latin typeface="Book Antiqua" pitchFamily="18" charset="0"/>
              </a:rPr>
              <a:t>$460B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234BCE5-5137-AE34-DEB3-EBEBC494E658}"/>
              </a:ext>
            </a:extLst>
          </p:cNvPr>
          <p:cNvSpPr/>
          <p:nvPr/>
        </p:nvSpPr>
        <p:spPr>
          <a:xfrm rot="4320000">
            <a:off x="1787852" y="1392272"/>
            <a:ext cx="634887" cy="274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  <a:latin typeface="Book Antiqua" pitchFamily="18" charset="0"/>
              </a:rPr>
              <a:t>$371B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39AF5993-D870-A0CF-734C-0F6A4D335910}"/>
              </a:ext>
            </a:extLst>
          </p:cNvPr>
          <p:cNvSpPr/>
          <p:nvPr/>
        </p:nvSpPr>
        <p:spPr>
          <a:xfrm>
            <a:off x="1913110" y="945362"/>
            <a:ext cx="9336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400" b="1" dirty="0">
                <a:latin typeface="Book Antiqua" pitchFamily="18" charset="0"/>
              </a:rPr>
              <a:t>$5.23T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5A41264D-4968-AD42-BC16-80D7813F82BF}"/>
              </a:ext>
            </a:extLst>
          </p:cNvPr>
          <p:cNvSpPr/>
          <p:nvPr/>
        </p:nvSpPr>
        <p:spPr>
          <a:xfrm>
            <a:off x="1923616" y="3636018"/>
            <a:ext cx="9336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400" b="1" dirty="0">
                <a:latin typeface="Book Antiqua" pitchFamily="18" charset="0"/>
              </a:rPr>
              <a:t>$7.01T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1B336034-D42C-00F6-E5FA-66973BB716FA}"/>
              </a:ext>
            </a:extLst>
          </p:cNvPr>
          <p:cNvSpPr/>
          <p:nvPr/>
        </p:nvSpPr>
        <p:spPr>
          <a:xfrm>
            <a:off x="3079476" y="3890223"/>
            <a:ext cx="11885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Social Security</a:t>
            </a:r>
          </a:p>
          <a:p>
            <a:pPr eaLnBrk="1" hangingPunct="1"/>
            <a:r>
              <a:rPr lang="en-US" sz="1100" b="1" dirty="0">
                <a:latin typeface="Book Antiqua" pitchFamily="18" charset="0"/>
              </a:rPr>
              <a:t>      ($1.65T) </a:t>
            </a:r>
          </a:p>
          <a:p>
            <a:pPr eaLnBrk="1" hangingPunct="1"/>
            <a:r>
              <a:rPr lang="en-US" sz="1100" b="1" dirty="0">
                <a:latin typeface="Book Antiqua" pitchFamily="18" charset="0"/>
              </a:rPr>
              <a:t>  &amp;  Medicare</a:t>
            </a:r>
          </a:p>
          <a:p>
            <a:pPr eaLnBrk="1" hangingPunct="1"/>
            <a:r>
              <a:rPr lang="en-US" sz="1100" b="1" dirty="0">
                <a:latin typeface="Book Antiqua" pitchFamily="18" charset="0"/>
              </a:rPr>
              <a:t>      ($1.05T)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F4A99AA-D81F-9C4F-25E6-2A81EA2E6344}"/>
              </a:ext>
            </a:extLst>
          </p:cNvPr>
          <p:cNvSpPr/>
          <p:nvPr/>
        </p:nvSpPr>
        <p:spPr>
          <a:xfrm>
            <a:off x="304694" y="2620945"/>
            <a:ext cx="144780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Payroll Taxes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0735E0E1-BA15-144F-6B00-0D130A050F56}"/>
              </a:ext>
            </a:extLst>
          </p:cNvPr>
          <p:cNvSpPr/>
          <p:nvPr/>
        </p:nvSpPr>
        <p:spPr>
          <a:xfrm>
            <a:off x="527433" y="2771874"/>
            <a:ext cx="85301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(FICA)</a:t>
            </a: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148FE52E-72B4-2341-B27B-6457635D7C75}"/>
              </a:ext>
            </a:extLst>
          </p:cNvPr>
          <p:cNvCxnSpPr>
            <a:cxnSpLocks/>
          </p:cNvCxnSpPr>
          <p:nvPr/>
        </p:nvCxnSpPr>
        <p:spPr>
          <a:xfrm>
            <a:off x="322123" y="2970693"/>
            <a:ext cx="11282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CBB6B546-6E76-4FD9-AF60-B542F684EF1C}"/>
              </a:ext>
            </a:extLst>
          </p:cNvPr>
          <p:cNvSpPr/>
          <p:nvPr/>
        </p:nvSpPr>
        <p:spPr>
          <a:xfrm>
            <a:off x="267407" y="2980468"/>
            <a:ext cx="163079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dirty="0">
                <a:latin typeface="Book Antiqua" pitchFamily="18" charset="0"/>
              </a:rPr>
              <a:t>Soc. Sec. -  $1.40T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C3B8D6C1-0F5A-A8FA-3517-85AABB8402D0}"/>
              </a:ext>
            </a:extLst>
          </p:cNvPr>
          <p:cNvSpPr/>
          <p:nvPr/>
        </p:nvSpPr>
        <p:spPr>
          <a:xfrm>
            <a:off x="267410" y="3149801"/>
            <a:ext cx="17992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200" dirty="0">
                <a:latin typeface="Book Antiqua" pitchFamily="18" charset="0"/>
              </a:rPr>
              <a:t>Med. (Part A) - $360B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9ABC3EB8-9BE4-4B09-4995-7165C8365786}"/>
              </a:ext>
            </a:extLst>
          </p:cNvPr>
          <p:cNvCxnSpPr>
            <a:cxnSpLocks/>
          </p:cNvCxnSpPr>
          <p:nvPr/>
        </p:nvCxnSpPr>
        <p:spPr>
          <a:xfrm>
            <a:off x="288260" y="3410954"/>
            <a:ext cx="16824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 184">
            <a:extLst>
              <a:ext uri="{FF2B5EF4-FFF2-40B4-BE49-F238E27FC236}">
                <a16:creationId xmlns:a16="http://schemas.microsoft.com/office/drawing/2014/main" id="{759743D6-6372-3FE9-E952-CE0D26C546C8}"/>
              </a:ext>
            </a:extLst>
          </p:cNvPr>
          <p:cNvSpPr/>
          <p:nvPr/>
        </p:nvSpPr>
        <p:spPr>
          <a:xfrm>
            <a:off x="3042639" y="1401726"/>
            <a:ext cx="117569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Income Taxes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96EB4A2-9D56-1481-77BF-B10942298F19}"/>
              </a:ext>
            </a:extLst>
          </p:cNvPr>
          <p:cNvSpPr/>
          <p:nvPr/>
        </p:nvSpPr>
        <p:spPr>
          <a:xfrm>
            <a:off x="2753597" y="5826591"/>
            <a:ext cx="137892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Medicaid  /  CHIP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3BFA7E84-9794-2589-3C26-F921DD975AD5}"/>
              </a:ext>
            </a:extLst>
          </p:cNvPr>
          <p:cNvSpPr/>
          <p:nvPr/>
        </p:nvSpPr>
        <p:spPr>
          <a:xfrm>
            <a:off x="577958" y="1333402"/>
            <a:ext cx="117569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Income Taxes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1547FB6F-A3D3-95F8-41F6-B3B25400EE59}"/>
              </a:ext>
            </a:extLst>
          </p:cNvPr>
          <p:cNvSpPr/>
          <p:nvPr/>
        </p:nvSpPr>
        <p:spPr>
          <a:xfrm>
            <a:off x="556932" y="1186256"/>
            <a:ext cx="84620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100" b="1" dirty="0">
                <a:latin typeface="Book Antiqua" pitchFamily="18" charset="0"/>
              </a:rPr>
              <a:t>Corporate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C6ED0-2EED-9295-B7C6-7CB4CD749078}"/>
              </a:ext>
            </a:extLst>
          </p:cNvPr>
          <p:cNvSpPr txBox="1"/>
          <p:nvPr/>
        </p:nvSpPr>
        <p:spPr>
          <a:xfrm>
            <a:off x="5659836" y="3972907"/>
            <a:ext cx="22019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Contact Us: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619252-4930-AC0C-5760-25D10386C82F}"/>
              </a:ext>
            </a:extLst>
          </p:cNvPr>
          <p:cNvSpPr txBox="1"/>
          <p:nvPr/>
        </p:nvSpPr>
        <p:spPr>
          <a:xfrm>
            <a:off x="5291952" y="2769447"/>
            <a:ext cx="2333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Kevin Lee McCants</a:t>
            </a:r>
          </a:p>
          <a:p>
            <a:r>
              <a:rPr lang="en-US" sz="1200" dirty="0"/>
              <a:t>McCants for Gov TN / US Senate</a:t>
            </a:r>
          </a:p>
          <a:p>
            <a:r>
              <a:rPr lang="en-US" sz="1200" dirty="0"/>
              <a:t>P.O. Box 331722</a:t>
            </a:r>
          </a:p>
          <a:p>
            <a:r>
              <a:rPr lang="en-US" sz="1200" dirty="0"/>
              <a:t>Murfreesboro, TN  37133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9F5B35-D45F-E294-D31A-242BE515AB2C}"/>
              </a:ext>
            </a:extLst>
          </p:cNvPr>
          <p:cNvSpPr txBox="1"/>
          <p:nvPr/>
        </p:nvSpPr>
        <p:spPr>
          <a:xfrm>
            <a:off x="6153826" y="4593044"/>
            <a:ext cx="894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Email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083B46-582B-29FB-7ECC-319D10B45874}"/>
              </a:ext>
            </a:extLst>
          </p:cNvPr>
          <p:cNvSpPr txBox="1"/>
          <p:nvPr/>
        </p:nvSpPr>
        <p:spPr>
          <a:xfrm>
            <a:off x="5355016" y="4992402"/>
            <a:ext cx="2512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kevinlee@kevinleemccants.com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CF636A-93B9-1663-6FCC-448B8827BFF2}"/>
              </a:ext>
            </a:extLst>
          </p:cNvPr>
          <p:cNvSpPr txBox="1"/>
          <p:nvPr/>
        </p:nvSpPr>
        <p:spPr>
          <a:xfrm>
            <a:off x="6148566" y="5344528"/>
            <a:ext cx="894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Phone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BE8FEF0-A140-5FE8-9321-62AE81569754}"/>
              </a:ext>
            </a:extLst>
          </p:cNvPr>
          <p:cNvSpPr txBox="1"/>
          <p:nvPr/>
        </p:nvSpPr>
        <p:spPr>
          <a:xfrm>
            <a:off x="5948856" y="5743886"/>
            <a:ext cx="1424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629 – 218 - 0128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31322F-68FC-A10E-B1F6-D1202CF80E3E}"/>
              </a:ext>
            </a:extLst>
          </p:cNvPr>
          <p:cNvSpPr txBox="1"/>
          <p:nvPr/>
        </p:nvSpPr>
        <p:spPr>
          <a:xfrm>
            <a:off x="5097395" y="927856"/>
            <a:ext cx="2622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www.kevinleemccants.com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613BA4-2E51-FDB1-8B62-4C97CD60A3A0}"/>
              </a:ext>
            </a:extLst>
          </p:cNvPr>
          <p:cNvSpPr txBox="1"/>
          <p:nvPr/>
        </p:nvSpPr>
        <p:spPr>
          <a:xfrm>
            <a:off x="5733406" y="451923"/>
            <a:ext cx="13606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Visit Us: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F892E0-4E2F-93A1-CFC2-DB6225C04B94}"/>
              </a:ext>
            </a:extLst>
          </p:cNvPr>
          <p:cNvSpPr txBox="1"/>
          <p:nvPr/>
        </p:nvSpPr>
        <p:spPr>
          <a:xfrm>
            <a:off x="5764938" y="1571285"/>
            <a:ext cx="146757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Donate: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9D3C23-7CBA-A716-028D-2EF105AF3A99}"/>
              </a:ext>
            </a:extLst>
          </p:cNvPr>
          <p:cNvSpPr txBox="1"/>
          <p:nvPr/>
        </p:nvSpPr>
        <p:spPr>
          <a:xfrm>
            <a:off x="5107901" y="2041970"/>
            <a:ext cx="2894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www.kevinleemccants.com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138E8E-DE9C-1481-B724-9E5E20B35F16}"/>
              </a:ext>
            </a:extLst>
          </p:cNvPr>
          <p:cNvSpPr txBox="1"/>
          <p:nvPr/>
        </p:nvSpPr>
        <p:spPr>
          <a:xfrm>
            <a:off x="6153808" y="240163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294065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44DD6-EAAC-B353-D8A2-3A4A4E4E0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724D45C4-57C7-45AA-A872-EEC923C06C0D}"/>
              </a:ext>
            </a:extLst>
          </p:cNvPr>
          <p:cNvSpPr txBox="1"/>
          <p:nvPr/>
        </p:nvSpPr>
        <p:spPr>
          <a:xfrm flipH="1">
            <a:off x="3137647" y="115370"/>
            <a:ext cx="5837009" cy="374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 GEM Economic Plan (TGEP) by Kevin Lee McCants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837C61-6E20-F60E-1D94-8F078282CD5C}"/>
              </a:ext>
            </a:extLst>
          </p:cNvPr>
          <p:cNvSpPr/>
          <p:nvPr/>
        </p:nvSpPr>
        <p:spPr>
          <a:xfrm>
            <a:off x="989816" y="802960"/>
            <a:ext cx="306124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1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Book Antiqua" pitchFamily="18" charset="0"/>
              </a:rPr>
              <a:t>(Jobs-Based Economic System)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6473053-C281-D0BE-560D-FC85BC7FB473}"/>
              </a:ext>
            </a:extLst>
          </p:cNvPr>
          <p:cNvSpPr txBox="1"/>
          <p:nvPr/>
        </p:nvSpPr>
        <p:spPr>
          <a:xfrm flipH="1">
            <a:off x="4255712" y="526846"/>
            <a:ext cx="4424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Ray Dalio’s Long-Term Debt Cycle Model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4CD9AC3-D736-AF6F-5C52-139441F309C7}"/>
              </a:ext>
            </a:extLst>
          </p:cNvPr>
          <p:cNvCxnSpPr>
            <a:cxnSpLocks/>
          </p:cNvCxnSpPr>
          <p:nvPr/>
        </p:nvCxnSpPr>
        <p:spPr>
          <a:xfrm>
            <a:off x="4854879" y="1575295"/>
            <a:ext cx="0" cy="17291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9AF3E6-C1BE-8085-A4D1-7DCFE4846A41}"/>
              </a:ext>
            </a:extLst>
          </p:cNvPr>
          <p:cNvCxnSpPr>
            <a:cxnSpLocks/>
          </p:cNvCxnSpPr>
          <p:nvPr/>
        </p:nvCxnSpPr>
        <p:spPr>
          <a:xfrm flipH="1">
            <a:off x="4849446" y="3296019"/>
            <a:ext cx="352023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1">
            <a:extLst>
              <a:ext uri="{FF2B5EF4-FFF2-40B4-BE49-F238E27FC236}">
                <a16:creationId xmlns:a16="http://schemas.microsoft.com/office/drawing/2014/main" id="{5BC8D74A-6964-06E0-DD34-12355F9EA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890" y="1312028"/>
            <a:ext cx="63410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 dirty="0">
                <a:solidFill>
                  <a:schemeClr val="accent5"/>
                </a:solidFill>
              </a:rPr>
              <a:t>Debt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A65628-C2F6-C091-7430-4554C81C4F44}"/>
              </a:ext>
            </a:extLst>
          </p:cNvPr>
          <p:cNvSpPr txBox="1">
            <a:spLocks noChangeArrowheads="1"/>
          </p:cNvSpPr>
          <p:nvPr/>
        </p:nvSpPr>
        <p:spPr bwMode="auto">
          <a:xfrm rot="-1500000">
            <a:off x="8116097" y="1446537"/>
            <a:ext cx="7559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accent2"/>
                </a:solidFill>
              </a:rPr>
              <a:t>PGL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E8335D-4343-D717-A068-035F555295DC}"/>
              </a:ext>
            </a:extLst>
          </p:cNvPr>
          <p:cNvGrpSpPr/>
          <p:nvPr/>
        </p:nvGrpSpPr>
        <p:grpSpPr>
          <a:xfrm rot="-180000">
            <a:off x="4957695" y="1837441"/>
            <a:ext cx="3265377" cy="1272297"/>
            <a:chOff x="2182888" y="2577548"/>
            <a:chExt cx="7967586" cy="310443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D525BE3-B06B-E7E5-745D-C8B217769B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82888" y="2577548"/>
              <a:ext cx="7967586" cy="310443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FDB7A09-8CFA-9AC0-BECB-D2ED5F7E3C9F}"/>
                </a:ext>
              </a:extLst>
            </p:cNvPr>
            <p:cNvSpPr/>
            <p:nvPr/>
          </p:nvSpPr>
          <p:spPr>
            <a:xfrm>
              <a:off x="3116869" y="2806148"/>
              <a:ext cx="6440557" cy="2484783"/>
            </a:xfrm>
            <a:custGeom>
              <a:avLst/>
              <a:gdLst>
                <a:gd name="connsiteX0" fmla="*/ 0 w 6440557"/>
                <a:gd name="connsiteY0" fmla="*/ 2484783 h 2484783"/>
                <a:gd name="connsiteX1" fmla="*/ 2961861 w 6440557"/>
                <a:gd name="connsiteY1" fmla="*/ 655983 h 2484783"/>
                <a:gd name="connsiteX2" fmla="*/ 4214191 w 6440557"/>
                <a:gd name="connsiteY2" fmla="*/ 1709531 h 2484783"/>
                <a:gd name="connsiteX3" fmla="*/ 6440557 w 6440557"/>
                <a:gd name="connsiteY3" fmla="*/ 0 h 2484783"/>
                <a:gd name="connsiteX4" fmla="*/ 6440557 w 6440557"/>
                <a:gd name="connsiteY4" fmla="*/ 0 h 2484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0557" h="2484783">
                  <a:moveTo>
                    <a:pt x="0" y="2484783"/>
                  </a:moveTo>
                  <a:cubicBezTo>
                    <a:pt x="1129748" y="1634987"/>
                    <a:pt x="2259496" y="785192"/>
                    <a:pt x="2961861" y="655983"/>
                  </a:cubicBezTo>
                  <a:cubicBezTo>
                    <a:pt x="3664226" y="526774"/>
                    <a:pt x="3634408" y="1818861"/>
                    <a:pt x="4214191" y="1709531"/>
                  </a:cubicBezTo>
                  <a:cubicBezTo>
                    <a:pt x="4793974" y="1600201"/>
                    <a:pt x="6440557" y="0"/>
                    <a:pt x="6440557" y="0"/>
                  </a:cubicBezTo>
                  <a:lnTo>
                    <a:pt x="6440557" y="0"/>
                  </a:lnTo>
                </a:path>
              </a:pathLst>
            </a:custGeom>
            <a:no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018D1BD1-51EC-5EF6-D598-B3B8CE3C6478}"/>
              </a:ext>
            </a:extLst>
          </p:cNvPr>
          <p:cNvSpPr/>
          <p:nvPr/>
        </p:nvSpPr>
        <p:spPr>
          <a:xfrm rot="60000">
            <a:off x="6358170" y="2123568"/>
            <a:ext cx="178905" cy="17890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FE26EDF1-FC9E-5F31-5B4D-8CF210B6F832}"/>
              </a:ext>
            </a:extLst>
          </p:cNvPr>
          <p:cNvSpPr txBox="1">
            <a:spLocks noChangeArrowheads="1"/>
          </p:cNvSpPr>
          <p:nvPr/>
        </p:nvSpPr>
        <p:spPr bwMode="auto">
          <a:xfrm rot="-1800000">
            <a:off x="6096897" y="1937650"/>
            <a:ext cx="58965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L-TDP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21E221-D6B3-A8DC-BA20-842ACE27714A}"/>
              </a:ext>
            </a:extLst>
          </p:cNvPr>
          <p:cNvCxnSpPr>
            <a:cxnSpLocks/>
          </p:cNvCxnSpPr>
          <p:nvPr/>
        </p:nvCxnSpPr>
        <p:spPr>
          <a:xfrm>
            <a:off x="4980255" y="2328320"/>
            <a:ext cx="352744" cy="63636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61CCF47-79CE-A405-B854-81C828E8CFFC}"/>
              </a:ext>
            </a:extLst>
          </p:cNvPr>
          <p:cNvCxnSpPr>
            <a:cxnSpLocks/>
          </p:cNvCxnSpPr>
          <p:nvPr/>
        </p:nvCxnSpPr>
        <p:spPr>
          <a:xfrm>
            <a:off x="7535478" y="1123210"/>
            <a:ext cx="442984" cy="79916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C1E2C03-E5F8-07F8-955A-4B4B6F7BB8A9}"/>
              </a:ext>
            </a:extLst>
          </p:cNvPr>
          <p:cNvCxnSpPr>
            <a:cxnSpLocks/>
          </p:cNvCxnSpPr>
          <p:nvPr/>
        </p:nvCxnSpPr>
        <p:spPr>
          <a:xfrm rot="-180000" flipV="1">
            <a:off x="5007042" y="2182483"/>
            <a:ext cx="505240" cy="207085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11">
            <a:extLst>
              <a:ext uri="{FF2B5EF4-FFF2-40B4-BE49-F238E27FC236}">
                <a16:creationId xmlns:a16="http://schemas.microsoft.com/office/drawing/2014/main" id="{4B5013C6-FC98-7500-7293-A23B91A81276}"/>
              </a:ext>
            </a:extLst>
          </p:cNvPr>
          <p:cNvSpPr txBox="1">
            <a:spLocks noChangeArrowheads="1"/>
          </p:cNvSpPr>
          <p:nvPr/>
        </p:nvSpPr>
        <p:spPr bwMode="auto">
          <a:xfrm rot="20100000">
            <a:off x="5447644" y="1641637"/>
            <a:ext cx="17389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/>
              <a:t>75 years – 100 years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F986074-4A9D-BC90-2D8B-249FAD9248C7}"/>
              </a:ext>
            </a:extLst>
          </p:cNvPr>
          <p:cNvCxnSpPr>
            <a:cxnSpLocks/>
          </p:cNvCxnSpPr>
          <p:nvPr/>
        </p:nvCxnSpPr>
        <p:spPr>
          <a:xfrm rot="-180000" flipH="1">
            <a:off x="7010900" y="1231260"/>
            <a:ext cx="593879" cy="236484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11">
            <a:extLst>
              <a:ext uri="{FF2B5EF4-FFF2-40B4-BE49-F238E27FC236}">
                <a16:creationId xmlns:a16="http://schemas.microsoft.com/office/drawing/2014/main" id="{6A0D0D7E-BF1C-3D34-E8BE-3320D29DC7DF}"/>
              </a:ext>
            </a:extLst>
          </p:cNvPr>
          <p:cNvSpPr txBox="1">
            <a:spLocks noChangeArrowheads="1"/>
          </p:cNvSpPr>
          <p:nvPr/>
        </p:nvSpPr>
        <p:spPr bwMode="auto">
          <a:xfrm rot="-1740000">
            <a:off x="5100700" y="2260743"/>
            <a:ext cx="64920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S-TDC</a:t>
            </a:r>
          </a:p>
        </p:txBody>
      </p:sp>
      <p:sp>
        <p:nvSpPr>
          <p:cNvPr id="35" name="TextBox 11">
            <a:extLst>
              <a:ext uri="{FF2B5EF4-FFF2-40B4-BE49-F238E27FC236}">
                <a16:creationId xmlns:a16="http://schemas.microsoft.com/office/drawing/2014/main" id="{FFD7ED8D-1B32-9F48-F3D6-62469E2BC9F8}"/>
              </a:ext>
            </a:extLst>
          </p:cNvPr>
          <p:cNvSpPr txBox="1">
            <a:spLocks noChangeArrowheads="1"/>
          </p:cNvSpPr>
          <p:nvPr/>
        </p:nvSpPr>
        <p:spPr bwMode="auto">
          <a:xfrm rot="-1500000">
            <a:off x="5857818" y="1487410"/>
            <a:ext cx="75592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L-TDC</a:t>
            </a:r>
          </a:p>
        </p:txBody>
      </p:sp>
      <p:sp>
        <p:nvSpPr>
          <p:cNvPr id="39" name="TextBox 11">
            <a:extLst>
              <a:ext uri="{FF2B5EF4-FFF2-40B4-BE49-F238E27FC236}">
                <a16:creationId xmlns:a16="http://schemas.microsoft.com/office/drawing/2014/main" id="{F1593E38-6D71-592E-03CE-731564BE1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433" y="3285714"/>
            <a:ext cx="8811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Time</a:t>
            </a:r>
          </a:p>
        </p:txBody>
      </p:sp>
      <p:sp>
        <p:nvSpPr>
          <p:cNvPr id="47" name="TextBox 11">
            <a:extLst>
              <a:ext uri="{FF2B5EF4-FFF2-40B4-BE49-F238E27FC236}">
                <a16:creationId xmlns:a16="http://schemas.microsoft.com/office/drawing/2014/main" id="{DC4D826F-ABB1-2358-D863-EB02351227BF}"/>
              </a:ext>
            </a:extLst>
          </p:cNvPr>
          <p:cNvSpPr txBox="1">
            <a:spLocks noChangeArrowheads="1"/>
          </p:cNvSpPr>
          <p:nvPr/>
        </p:nvSpPr>
        <p:spPr bwMode="auto">
          <a:xfrm rot="-1680000">
            <a:off x="6690668" y="2016313"/>
            <a:ext cx="4813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OCG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6C29C39-D82A-09B4-FFEC-A10B0295DA91}"/>
              </a:ext>
            </a:extLst>
          </p:cNvPr>
          <p:cNvCxnSpPr>
            <a:cxnSpLocks/>
          </p:cNvCxnSpPr>
          <p:nvPr/>
        </p:nvCxnSpPr>
        <p:spPr>
          <a:xfrm flipH="1">
            <a:off x="6634126" y="1894681"/>
            <a:ext cx="383226" cy="227657"/>
          </a:xfrm>
          <a:prstGeom prst="line">
            <a:avLst/>
          </a:prstGeom>
          <a:ln w="635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1287818-844F-3B72-161E-1B8D6AD5D42B}"/>
              </a:ext>
            </a:extLst>
          </p:cNvPr>
          <p:cNvCxnSpPr>
            <a:cxnSpLocks/>
          </p:cNvCxnSpPr>
          <p:nvPr/>
        </p:nvCxnSpPr>
        <p:spPr>
          <a:xfrm>
            <a:off x="7018389" y="2282422"/>
            <a:ext cx="75062" cy="135415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5F0E39F-AADE-8D15-4F0D-B130B772811A}"/>
              </a:ext>
            </a:extLst>
          </p:cNvPr>
          <p:cNvCxnSpPr>
            <a:cxnSpLocks/>
          </p:cNvCxnSpPr>
          <p:nvPr/>
        </p:nvCxnSpPr>
        <p:spPr>
          <a:xfrm rot="-3660000" flipV="1">
            <a:off x="6767371" y="1870048"/>
            <a:ext cx="75062" cy="135415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697279F-B741-A6BC-D97C-2E80F62D5ABA}"/>
              </a:ext>
            </a:extLst>
          </p:cNvPr>
          <p:cNvCxnSpPr>
            <a:cxnSpLocks/>
          </p:cNvCxnSpPr>
          <p:nvPr/>
        </p:nvCxnSpPr>
        <p:spPr>
          <a:xfrm>
            <a:off x="5309044" y="2605841"/>
            <a:ext cx="118829" cy="19776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1">
            <a:extLst>
              <a:ext uri="{FF2B5EF4-FFF2-40B4-BE49-F238E27FC236}">
                <a16:creationId xmlns:a16="http://schemas.microsoft.com/office/drawing/2014/main" id="{D90E933A-ED51-DB51-6637-BE1674F266A2}"/>
              </a:ext>
            </a:extLst>
          </p:cNvPr>
          <p:cNvSpPr txBox="1">
            <a:spLocks noChangeArrowheads="1"/>
          </p:cNvSpPr>
          <p:nvPr/>
        </p:nvSpPr>
        <p:spPr bwMode="auto">
          <a:xfrm rot="19920000">
            <a:off x="5281886" y="2409938"/>
            <a:ext cx="4275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5–8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9E0FC46A-B74E-8BB7-0414-1F70853C1F17}"/>
              </a:ext>
            </a:extLst>
          </p:cNvPr>
          <p:cNvSpPr/>
          <p:nvPr/>
        </p:nvSpPr>
        <p:spPr>
          <a:xfrm rot="-1260000">
            <a:off x="5449991" y="2742270"/>
            <a:ext cx="321447" cy="99959"/>
          </a:xfrm>
          <a:custGeom>
            <a:avLst/>
            <a:gdLst>
              <a:gd name="connsiteX0" fmla="*/ 27373 w 526538"/>
              <a:gd name="connsiteY0" fmla="*/ 417444 h 417550"/>
              <a:gd name="connsiteX1" fmla="*/ 47251 w 526538"/>
              <a:gd name="connsiteY1" fmla="*/ 119270 h 417550"/>
              <a:gd name="connsiteX2" fmla="*/ 464695 w 526538"/>
              <a:gd name="connsiteY2" fmla="*/ 417444 h 417550"/>
              <a:gd name="connsiteX3" fmla="*/ 524330 w 526538"/>
              <a:gd name="connsiteY3" fmla="*/ 79513 h 417550"/>
              <a:gd name="connsiteX4" fmla="*/ 524330 w 526538"/>
              <a:gd name="connsiteY4" fmla="*/ 79513 h 417550"/>
              <a:gd name="connsiteX5" fmla="*/ 484573 w 526538"/>
              <a:gd name="connsiteY5" fmla="*/ 0 h 417550"/>
              <a:gd name="connsiteX6" fmla="*/ 484573 w 526538"/>
              <a:gd name="connsiteY6" fmla="*/ 0 h 4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538" h="417550">
                <a:moveTo>
                  <a:pt x="27373" y="417444"/>
                </a:moveTo>
                <a:cubicBezTo>
                  <a:pt x="868" y="268357"/>
                  <a:pt x="-25636" y="119270"/>
                  <a:pt x="47251" y="119270"/>
                </a:cubicBezTo>
                <a:cubicBezTo>
                  <a:pt x="120138" y="119270"/>
                  <a:pt x="385182" y="424070"/>
                  <a:pt x="464695" y="417444"/>
                </a:cubicBezTo>
                <a:cubicBezTo>
                  <a:pt x="544208" y="410818"/>
                  <a:pt x="524330" y="79513"/>
                  <a:pt x="524330" y="79513"/>
                </a:cubicBezTo>
                <a:lnTo>
                  <a:pt x="524330" y="79513"/>
                </a:lnTo>
                <a:lnTo>
                  <a:pt x="484573" y="0"/>
                </a:lnTo>
                <a:lnTo>
                  <a:pt x="484573" y="0"/>
                </a:lnTo>
              </a:path>
            </a:pathLst>
          </a:cu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027E62B-FF6B-E160-CB29-04131D3980B3}"/>
              </a:ext>
            </a:extLst>
          </p:cNvPr>
          <p:cNvCxnSpPr>
            <a:cxnSpLocks/>
          </p:cNvCxnSpPr>
          <p:nvPr/>
        </p:nvCxnSpPr>
        <p:spPr>
          <a:xfrm>
            <a:off x="5609361" y="2395172"/>
            <a:ext cx="89647" cy="14919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11">
            <a:extLst>
              <a:ext uri="{FF2B5EF4-FFF2-40B4-BE49-F238E27FC236}">
                <a16:creationId xmlns:a16="http://schemas.microsoft.com/office/drawing/2014/main" id="{924F4FD5-A878-ED51-7FD9-E3D9197A7EDD}"/>
              </a:ext>
            </a:extLst>
          </p:cNvPr>
          <p:cNvSpPr txBox="1">
            <a:spLocks noChangeArrowheads="1"/>
          </p:cNvSpPr>
          <p:nvPr/>
        </p:nvSpPr>
        <p:spPr bwMode="auto">
          <a:xfrm rot="19920000">
            <a:off x="5353604" y="2508550"/>
            <a:ext cx="4275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yrs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E30AA16-8395-2B44-D7AC-39A86567F071}"/>
              </a:ext>
            </a:extLst>
          </p:cNvPr>
          <p:cNvSpPr/>
          <p:nvPr/>
        </p:nvSpPr>
        <p:spPr>
          <a:xfrm rot="-1260000">
            <a:off x="5736861" y="2518154"/>
            <a:ext cx="321447" cy="99959"/>
          </a:xfrm>
          <a:custGeom>
            <a:avLst/>
            <a:gdLst>
              <a:gd name="connsiteX0" fmla="*/ 27373 w 526538"/>
              <a:gd name="connsiteY0" fmla="*/ 417444 h 417550"/>
              <a:gd name="connsiteX1" fmla="*/ 47251 w 526538"/>
              <a:gd name="connsiteY1" fmla="*/ 119270 h 417550"/>
              <a:gd name="connsiteX2" fmla="*/ 464695 w 526538"/>
              <a:gd name="connsiteY2" fmla="*/ 417444 h 417550"/>
              <a:gd name="connsiteX3" fmla="*/ 524330 w 526538"/>
              <a:gd name="connsiteY3" fmla="*/ 79513 h 417550"/>
              <a:gd name="connsiteX4" fmla="*/ 524330 w 526538"/>
              <a:gd name="connsiteY4" fmla="*/ 79513 h 417550"/>
              <a:gd name="connsiteX5" fmla="*/ 484573 w 526538"/>
              <a:gd name="connsiteY5" fmla="*/ 0 h 417550"/>
              <a:gd name="connsiteX6" fmla="*/ 484573 w 526538"/>
              <a:gd name="connsiteY6" fmla="*/ 0 h 4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538" h="417550">
                <a:moveTo>
                  <a:pt x="27373" y="417444"/>
                </a:moveTo>
                <a:cubicBezTo>
                  <a:pt x="868" y="268357"/>
                  <a:pt x="-25636" y="119270"/>
                  <a:pt x="47251" y="119270"/>
                </a:cubicBezTo>
                <a:cubicBezTo>
                  <a:pt x="120138" y="119270"/>
                  <a:pt x="385182" y="424070"/>
                  <a:pt x="464695" y="417444"/>
                </a:cubicBezTo>
                <a:cubicBezTo>
                  <a:pt x="544208" y="410818"/>
                  <a:pt x="524330" y="79513"/>
                  <a:pt x="524330" y="79513"/>
                </a:cubicBezTo>
                <a:lnTo>
                  <a:pt x="524330" y="79513"/>
                </a:lnTo>
                <a:lnTo>
                  <a:pt x="484573" y="0"/>
                </a:lnTo>
                <a:lnTo>
                  <a:pt x="484573" y="0"/>
                </a:lnTo>
              </a:path>
            </a:pathLst>
          </a:cu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480D815-7391-A329-E16A-A32F866F12CD}"/>
              </a:ext>
            </a:extLst>
          </p:cNvPr>
          <p:cNvCxnSpPr>
            <a:cxnSpLocks/>
          </p:cNvCxnSpPr>
          <p:nvPr/>
        </p:nvCxnSpPr>
        <p:spPr>
          <a:xfrm rot="-420000" flipH="1">
            <a:off x="5241808" y="2658926"/>
            <a:ext cx="102975" cy="54753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A137B0D-22C4-A2A6-74F7-3A69619AA129}"/>
              </a:ext>
            </a:extLst>
          </p:cNvPr>
          <p:cNvCxnSpPr>
            <a:cxnSpLocks/>
          </p:cNvCxnSpPr>
          <p:nvPr/>
        </p:nvCxnSpPr>
        <p:spPr>
          <a:xfrm rot="-11100000" flipH="1">
            <a:off x="5663148" y="2407916"/>
            <a:ext cx="102975" cy="54753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11">
            <a:extLst>
              <a:ext uri="{FF2B5EF4-FFF2-40B4-BE49-F238E27FC236}">
                <a16:creationId xmlns:a16="http://schemas.microsoft.com/office/drawing/2014/main" id="{CBF6DBEA-9FE1-1B54-B174-0E1F179B7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348" y="1298503"/>
            <a:ext cx="10608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/>
              <a:t>(Trillions)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9CF0F75-F344-B5CA-75F6-DC313D0E20E2}"/>
              </a:ext>
            </a:extLst>
          </p:cNvPr>
          <p:cNvSpPr txBox="1"/>
          <p:nvPr/>
        </p:nvSpPr>
        <p:spPr>
          <a:xfrm flipH="1">
            <a:off x="8686088" y="526841"/>
            <a:ext cx="3573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Peter Atwater’s K-Shaped Econ.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9938065-1A85-09BE-7538-6FA4F0478B74}"/>
              </a:ext>
            </a:extLst>
          </p:cNvPr>
          <p:cNvCxnSpPr>
            <a:cxnSpLocks/>
          </p:cNvCxnSpPr>
          <p:nvPr/>
        </p:nvCxnSpPr>
        <p:spPr>
          <a:xfrm>
            <a:off x="9380036" y="1135071"/>
            <a:ext cx="0" cy="218901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C76627A-1107-7A3C-1744-4F49E8E230C6}"/>
              </a:ext>
            </a:extLst>
          </p:cNvPr>
          <p:cNvCxnSpPr>
            <a:cxnSpLocks/>
          </p:cNvCxnSpPr>
          <p:nvPr/>
        </p:nvCxnSpPr>
        <p:spPr>
          <a:xfrm flipH="1" flipV="1">
            <a:off x="9388618" y="2186323"/>
            <a:ext cx="1430241" cy="1170005"/>
          </a:xfrm>
          <a:prstGeom prst="line">
            <a:avLst/>
          </a:prstGeom>
          <a:ln w="38100">
            <a:solidFill>
              <a:schemeClr val="accent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1267E850-DEC6-1EB1-A3F5-B8A1C8B54CFC}"/>
              </a:ext>
            </a:extLst>
          </p:cNvPr>
          <p:cNvCxnSpPr>
            <a:cxnSpLocks/>
          </p:cNvCxnSpPr>
          <p:nvPr/>
        </p:nvCxnSpPr>
        <p:spPr>
          <a:xfrm flipH="1">
            <a:off x="9384688" y="1065798"/>
            <a:ext cx="1249479" cy="1106194"/>
          </a:xfrm>
          <a:prstGeom prst="line">
            <a:avLst/>
          </a:prstGeom>
          <a:ln w="38100">
            <a:solidFill>
              <a:schemeClr val="accent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0EC573C-D3A5-BD0C-E4A4-FD1DFF1307B2}"/>
              </a:ext>
            </a:extLst>
          </p:cNvPr>
          <p:cNvCxnSpPr>
            <a:cxnSpLocks/>
          </p:cNvCxnSpPr>
          <p:nvPr/>
        </p:nvCxnSpPr>
        <p:spPr>
          <a:xfrm>
            <a:off x="10957405" y="3373780"/>
            <a:ext cx="872681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8632D99-3002-997E-7F33-B1D357C1B415}"/>
              </a:ext>
            </a:extLst>
          </p:cNvPr>
          <p:cNvCxnSpPr>
            <a:cxnSpLocks/>
          </p:cNvCxnSpPr>
          <p:nvPr/>
        </p:nvCxnSpPr>
        <p:spPr>
          <a:xfrm>
            <a:off x="10802590" y="1072718"/>
            <a:ext cx="10011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4EC92B0-16C9-CF18-D63B-5DB434A8F345}"/>
              </a:ext>
            </a:extLst>
          </p:cNvPr>
          <p:cNvCxnSpPr>
            <a:cxnSpLocks/>
          </p:cNvCxnSpPr>
          <p:nvPr/>
        </p:nvCxnSpPr>
        <p:spPr>
          <a:xfrm>
            <a:off x="11627697" y="1074154"/>
            <a:ext cx="0" cy="74291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43087F3-D7BC-9961-9F62-67D6F635FEA2}"/>
              </a:ext>
            </a:extLst>
          </p:cNvPr>
          <p:cNvCxnSpPr>
            <a:cxnSpLocks/>
          </p:cNvCxnSpPr>
          <p:nvPr/>
        </p:nvCxnSpPr>
        <p:spPr>
          <a:xfrm flipV="1">
            <a:off x="11627697" y="2466001"/>
            <a:ext cx="0" cy="91350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B1FDA244-E38C-A714-EBCA-B39AFB9154DE}"/>
              </a:ext>
            </a:extLst>
          </p:cNvPr>
          <p:cNvGrpSpPr/>
          <p:nvPr/>
        </p:nvGrpSpPr>
        <p:grpSpPr>
          <a:xfrm>
            <a:off x="11234672" y="1911650"/>
            <a:ext cx="824458" cy="498135"/>
            <a:chOff x="8483921" y="5079517"/>
            <a:chExt cx="824458" cy="498135"/>
          </a:xfrm>
        </p:grpSpPr>
        <p:sp>
          <p:nvSpPr>
            <p:cNvPr id="98" name="TextBox 11">
              <a:extLst>
                <a:ext uri="{FF2B5EF4-FFF2-40B4-BE49-F238E27FC236}">
                  <a16:creationId xmlns:a16="http://schemas.microsoft.com/office/drawing/2014/main" id="{C4807F73-8B38-14FF-C054-58B6D04C1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83921" y="5079517"/>
              <a:ext cx="824458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b="1" dirty="0">
                  <a:solidFill>
                    <a:schemeClr val="bg2">
                      <a:lumMod val="75000"/>
                    </a:schemeClr>
                  </a:solidFill>
                </a:rPr>
                <a:t>Wealth</a:t>
              </a:r>
            </a:p>
          </p:txBody>
        </p:sp>
        <p:sp>
          <p:nvSpPr>
            <p:cNvPr id="99" name="TextBox 11">
              <a:extLst>
                <a:ext uri="{FF2B5EF4-FFF2-40B4-BE49-F238E27FC236}">
                  <a16:creationId xmlns:a16="http://schemas.microsoft.com/office/drawing/2014/main" id="{A7AEF720-D93C-73CC-C9AC-A641B32F6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90502" y="5269876"/>
              <a:ext cx="533400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b="1" dirty="0">
                  <a:solidFill>
                    <a:schemeClr val="bg2">
                      <a:lumMod val="75000"/>
                    </a:schemeClr>
                  </a:solidFill>
                </a:rPr>
                <a:t>Gap</a:t>
              </a: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70BB796E-A6E6-BE67-4EEE-D88D8CC319C7}"/>
              </a:ext>
            </a:extLst>
          </p:cNvPr>
          <p:cNvSpPr txBox="1"/>
          <p:nvPr/>
        </p:nvSpPr>
        <p:spPr>
          <a:xfrm flipH="1">
            <a:off x="9407532" y="993091"/>
            <a:ext cx="12772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Upside Leg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8712BC8-296B-9715-742E-BDCB06982824}"/>
              </a:ext>
            </a:extLst>
          </p:cNvPr>
          <p:cNvSpPr txBox="1"/>
          <p:nvPr/>
        </p:nvSpPr>
        <p:spPr>
          <a:xfrm flipH="1">
            <a:off x="9390593" y="3239080"/>
            <a:ext cx="226391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Downside Leg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BB15AB8-77D2-A6D7-1A91-40770604DB72}"/>
              </a:ext>
            </a:extLst>
          </p:cNvPr>
          <p:cNvGrpSpPr/>
          <p:nvPr/>
        </p:nvGrpSpPr>
        <p:grpSpPr>
          <a:xfrm>
            <a:off x="529310" y="1051602"/>
            <a:ext cx="3747562" cy="2919830"/>
            <a:chOff x="275315" y="2715149"/>
            <a:chExt cx="3747562" cy="291983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3CAC00C-331B-0E43-3C1D-C48084D6F6B8}"/>
                </a:ext>
              </a:extLst>
            </p:cNvPr>
            <p:cNvSpPr/>
            <p:nvPr/>
          </p:nvSpPr>
          <p:spPr>
            <a:xfrm>
              <a:off x="1293248" y="3225537"/>
              <a:ext cx="1661155" cy="1593374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F945234-4E23-46BF-93F0-249C5210A39D}"/>
                </a:ext>
              </a:extLst>
            </p:cNvPr>
            <p:cNvCxnSpPr/>
            <p:nvPr/>
          </p:nvCxnSpPr>
          <p:spPr>
            <a:xfrm>
              <a:off x="2150495" y="3035964"/>
              <a:ext cx="0" cy="3080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AB1A43F-1BE8-962F-6B5C-06066CF6730E}"/>
                </a:ext>
              </a:extLst>
            </p:cNvPr>
            <p:cNvCxnSpPr/>
            <p:nvPr/>
          </p:nvCxnSpPr>
          <p:spPr>
            <a:xfrm>
              <a:off x="2153349" y="4733319"/>
              <a:ext cx="0" cy="3080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810ECCE-2CB9-6492-9B27-3E25C4971249}"/>
                </a:ext>
              </a:extLst>
            </p:cNvPr>
            <p:cNvCxnSpPr>
              <a:cxnSpLocks/>
            </p:cNvCxnSpPr>
            <p:nvPr/>
          </p:nvCxnSpPr>
          <p:spPr>
            <a:xfrm>
              <a:off x="1231755" y="3924703"/>
              <a:ext cx="1628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4CEB9F58-D699-714C-ED79-880CAB8486C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32599" y="4420651"/>
              <a:ext cx="305873" cy="3671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5F59B207-9516-D91B-5318-A4928BFDEA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8242" y="2982919"/>
              <a:ext cx="321883" cy="3300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6D6F627-382B-9C33-E344-47341EEF8E9A}"/>
                </a:ext>
              </a:extLst>
            </p:cNvPr>
            <p:cNvCxnSpPr>
              <a:cxnSpLocks/>
            </p:cNvCxnSpPr>
            <p:nvPr/>
          </p:nvCxnSpPr>
          <p:spPr>
            <a:xfrm>
              <a:off x="3013962" y="3938351"/>
              <a:ext cx="118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1CA92638-5015-9A92-6CA2-D9E4F092EE46}"/>
                </a:ext>
              </a:extLst>
            </p:cNvPr>
            <p:cNvCxnSpPr>
              <a:cxnSpLocks/>
            </p:cNvCxnSpPr>
            <p:nvPr/>
          </p:nvCxnSpPr>
          <p:spPr>
            <a:xfrm rot="4380000" flipH="1">
              <a:off x="1422263" y="5100633"/>
              <a:ext cx="287638" cy="3230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25178F48-D238-4BB1-FE35-6360176790EF}"/>
                </a:ext>
              </a:extLst>
            </p:cNvPr>
            <p:cNvCxnSpPr>
              <a:cxnSpLocks/>
            </p:cNvCxnSpPr>
            <p:nvPr/>
          </p:nvCxnSpPr>
          <p:spPr>
            <a:xfrm>
              <a:off x="2644087" y="3265759"/>
              <a:ext cx="312847" cy="29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4FAD6-904D-C52A-591A-327F646140BF}"/>
                </a:ext>
              </a:extLst>
            </p:cNvPr>
            <p:cNvSpPr txBox="1"/>
            <p:nvPr/>
          </p:nvSpPr>
          <p:spPr>
            <a:xfrm flipH="1">
              <a:off x="275315" y="3689990"/>
              <a:ext cx="10826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Economic</a:t>
              </a:r>
            </a:p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  Growth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53FA647-901B-B1F3-A31C-6AA6D6B83FE9}"/>
                </a:ext>
              </a:extLst>
            </p:cNvPr>
            <p:cNvSpPr txBox="1"/>
            <p:nvPr/>
          </p:nvSpPr>
          <p:spPr>
            <a:xfrm flipH="1">
              <a:off x="1728236" y="5018288"/>
              <a:ext cx="108190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Spending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8EC163E-BB1F-9975-23DC-FD8755BF04E6}"/>
                </a:ext>
              </a:extLst>
            </p:cNvPr>
            <p:cNvSpPr txBox="1"/>
            <p:nvPr/>
          </p:nvSpPr>
          <p:spPr>
            <a:xfrm flipH="1">
              <a:off x="1867598" y="2715149"/>
              <a:ext cx="72854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Jobs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61D440F-6F44-99F5-6429-9F56D47BBE4F}"/>
                </a:ext>
              </a:extLst>
            </p:cNvPr>
            <p:cNvSpPr txBox="1"/>
            <p:nvPr/>
          </p:nvSpPr>
          <p:spPr>
            <a:xfrm flipH="1">
              <a:off x="3050045" y="3809093"/>
              <a:ext cx="97283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Wages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F26CE31D-2DC7-02F5-DC48-305EF00F3511}"/>
                </a:ext>
              </a:extLst>
            </p:cNvPr>
            <p:cNvSpPr/>
            <p:nvPr/>
          </p:nvSpPr>
          <p:spPr>
            <a:xfrm>
              <a:off x="1610666" y="2956931"/>
              <a:ext cx="578776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(D)</a:t>
              </a:r>
            </a:p>
          </p:txBody>
        </p:sp>
        <p:sp>
          <p:nvSpPr>
            <p:cNvPr id="83968" name="Rectangle 83967">
              <a:extLst>
                <a:ext uri="{FF2B5EF4-FFF2-40B4-BE49-F238E27FC236}">
                  <a16:creationId xmlns:a16="http://schemas.microsoft.com/office/drawing/2014/main" id="{13D996AF-7A14-BCB4-99A1-7AD0DA71AC3C}"/>
                </a:ext>
              </a:extLst>
            </p:cNvPr>
            <p:cNvSpPr/>
            <p:nvPr/>
          </p:nvSpPr>
          <p:spPr>
            <a:xfrm>
              <a:off x="2270092" y="2943742"/>
              <a:ext cx="406697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(I)</a:t>
              </a:r>
            </a:p>
          </p:txBody>
        </p:sp>
        <p:sp>
          <p:nvSpPr>
            <p:cNvPr id="83969" name="Rectangle 83968">
              <a:extLst>
                <a:ext uri="{FF2B5EF4-FFF2-40B4-BE49-F238E27FC236}">
                  <a16:creationId xmlns:a16="http://schemas.microsoft.com/office/drawing/2014/main" id="{6F4A6FBF-F006-F1CB-0811-4A696C7DE603}"/>
                </a:ext>
              </a:extLst>
            </p:cNvPr>
            <p:cNvSpPr/>
            <p:nvPr/>
          </p:nvSpPr>
          <p:spPr>
            <a:xfrm>
              <a:off x="2894344" y="3593030"/>
              <a:ext cx="491724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(D)</a:t>
              </a:r>
            </a:p>
          </p:txBody>
        </p:sp>
        <p:sp>
          <p:nvSpPr>
            <p:cNvPr id="83971" name="Rectangle 83970">
              <a:extLst>
                <a:ext uri="{FF2B5EF4-FFF2-40B4-BE49-F238E27FC236}">
                  <a16:creationId xmlns:a16="http://schemas.microsoft.com/office/drawing/2014/main" id="{DF565DCD-40D7-3F3F-8DA8-1B57124B1731}"/>
                </a:ext>
              </a:extLst>
            </p:cNvPr>
            <p:cNvSpPr/>
            <p:nvPr/>
          </p:nvSpPr>
          <p:spPr>
            <a:xfrm>
              <a:off x="2927914" y="4079214"/>
              <a:ext cx="406697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(I)</a:t>
              </a:r>
            </a:p>
          </p:txBody>
        </p:sp>
        <p:sp>
          <p:nvSpPr>
            <p:cNvPr id="83972" name="Rectangle 83971">
              <a:extLst>
                <a:ext uri="{FF2B5EF4-FFF2-40B4-BE49-F238E27FC236}">
                  <a16:creationId xmlns:a16="http://schemas.microsoft.com/office/drawing/2014/main" id="{3EAFED23-A7CE-8DB4-BBBA-DC34628C5B5F}"/>
                </a:ext>
              </a:extLst>
            </p:cNvPr>
            <p:cNvSpPr/>
            <p:nvPr/>
          </p:nvSpPr>
          <p:spPr>
            <a:xfrm>
              <a:off x="2152212" y="4773154"/>
              <a:ext cx="559664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(D)</a:t>
              </a:r>
            </a:p>
          </p:txBody>
        </p:sp>
        <p:sp>
          <p:nvSpPr>
            <p:cNvPr id="83973" name="Rectangle 83972">
              <a:extLst>
                <a:ext uri="{FF2B5EF4-FFF2-40B4-BE49-F238E27FC236}">
                  <a16:creationId xmlns:a16="http://schemas.microsoft.com/office/drawing/2014/main" id="{329BDED5-20D5-74C2-D123-0A05E38AE4FA}"/>
                </a:ext>
              </a:extLst>
            </p:cNvPr>
            <p:cNvSpPr/>
            <p:nvPr/>
          </p:nvSpPr>
          <p:spPr>
            <a:xfrm>
              <a:off x="1803396" y="4772650"/>
              <a:ext cx="406697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(I)</a:t>
              </a:r>
            </a:p>
          </p:txBody>
        </p:sp>
        <p:sp>
          <p:nvSpPr>
            <p:cNvPr id="83974" name="Rectangle 83973">
              <a:extLst>
                <a:ext uri="{FF2B5EF4-FFF2-40B4-BE49-F238E27FC236}">
                  <a16:creationId xmlns:a16="http://schemas.microsoft.com/office/drawing/2014/main" id="{7E1277C6-B4F1-1195-E867-ACD833E66F27}"/>
                </a:ext>
              </a:extLst>
            </p:cNvPr>
            <p:cNvSpPr/>
            <p:nvPr/>
          </p:nvSpPr>
          <p:spPr>
            <a:xfrm>
              <a:off x="946849" y="4117518"/>
              <a:ext cx="683405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(D)</a:t>
              </a:r>
            </a:p>
          </p:txBody>
        </p:sp>
        <p:sp>
          <p:nvSpPr>
            <p:cNvPr id="83975" name="Rectangle 83974">
              <a:extLst>
                <a:ext uri="{FF2B5EF4-FFF2-40B4-BE49-F238E27FC236}">
                  <a16:creationId xmlns:a16="http://schemas.microsoft.com/office/drawing/2014/main" id="{D39EEE0C-2301-A458-4C74-648048E193F1}"/>
                </a:ext>
              </a:extLst>
            </p:cNvPr>
            <p:cNvSpPr/>
            <p:nvPr/>
          </p:nvSpPr>
          <p:spPr>
            <a:xfrm>
              <a:off x="1008394" y="3497619"/>
              <a:ext cx="406697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(I)</a:t>
              </a:r>
            </a:p>
          </p:txBody>
        </p:sp>
        <p:cxnSp>
          <p:nvCxnSpPr>
            <p:cNvPr id="83977" name="Straight Connector 83976">
              <a:extLst>
                <a:ext uri="{FF2B5EF4-FFF2-40B4-BE49-F238E27FC236}">
                  <a16:creationId xmlns:a16="http://schemas.microsoft.com/office/drawing/2014/main" id="{1BE13F80-9C21-0C67-5219-2B47B35AF8F8}"/>
                </a:ext>
              </a:extLst>
            </p:cNvPr>
            <p:cNvCxnSpPr>
              <a:cxnSpLocks/>
            </p:cNvCxnSpPr>
            <p:nvPr/>
          </p:nvCxnSpPr>
          <p:spPr>
            <a:xfrm>
              <a:off x="2867749" y="3946682"/>
              <a:ext cx="1628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004" name="Straight Arrow Connector 84003">
              <a:extLst>
                <a:ext uri="{FF2B5EF4-FFF2-40B4-BE49-F238E27FC236}">
                  <a16:creationId xmlns:a16="http://schemas.microsoft.com/office/drawing/2014/main" id="{B7C6913E-BD1A-5051-B4B7-150B7C5EFD53}"/>
                </a:ext>
              </a:extLst>
            </p:cNvPr>
            <p:cNvCxnSpPr>
              <a:cxnSpLocks/>
            </p:cNvCxnSpPr>
            <p:nvPr/>
          </p:nvCxnSpPr>
          <p:spPr>
            <a:xfrm>
              <a:off x="1270052" y="3200400"/>
              <a:ext cx="881477" cy="853632"/>
            </a:xfrm>
            <a:prstGeom prst="straightConnector1">
              <a:avLst/>
            </a:prstGeom>
            <a:ln>
              <a:prstDash val="lg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010" name="TextBox 84009">
              <a:extLst>
                <a:ext uri="{FF2B5EF4-FFF2-40B4-BE49-F238E27FC236}">
                  <a16:creationId xmlns:a16="http://schemas.microsoft.com/office/drawing/2014/main" id="{CD708D1F-460E-D3E8-7CCA-02442CF11835}"/>
                </a:ext>
              </a:extLst>
            </p:cNvPr>
            <p:cNvSpPr txBox="1"/>
            <p:nvPr/>
          </p:nvSpPr>
          <p:spPr>
            <a:xfrm flipH="1">
              <a:off x="1305803" y="3964610"/>
              <a:ext cx="8867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C00000"/>
                  </a:solidFill>
                </a:rPr>
                <a:t>Consumers’   </a:t>
              </a:r>
            </a:p>
            <a:p>
              <a:r>
                <a:rPr lang="en-US" sz="900" b="1" dirty="0">
                  <a:solidFill>
                    <a:srgbClr val="C00000"/>
                  </a:solidFill>
                </a:rPr>
                <a:t>    Domain</a:t>
              </a:r>
            </a:p>
          </p:txBody>
        </p:sp>
        <p:sp>
          <p:nvSpPr>
            <p:cNvPr id="84011" name="TextBox 84010">
              <a:extLst>
                <a:ext uri="{FF2B5EF4-FFF2-40B4-BE49-F238E27FC236}">
                  <a16:creationId xmlns:a16="http://schemas.microsoft.com/office/drawing/2014/main" id="{D4AC2837-C038-3561-B5E8-DFE9265378B8}"/>
                </a:ext>
              </a:extLst>
            </p:cNvPr>
            <p:cNvSpPr txBox="1"/>
            <p:nvPr/>
          </p:nvSpPr>
          <p:spPr>
            <a:xfrm flipH="1">
              <a:off x="2106391" y="3701266"/>
              <a:ext cx="8115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C00000"/>
                  </a:solidFill>
                </a:rPr>
                <a:t>Employers’   </a:t>
              </a:r>
            </a:p>
            <a:p>
              <a:r>
                <a:rPr lang="en-US" sz="900" b="1" dirty="0">
                  <a:solidFill>
                    <a:srgbClr val="C00000"/>
                  </a:solidFill>
                </a:rPr>
                <a:t>   Domain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A6F5F20-8635-F62B-DE39-22799F82DA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14215" y="4046094"/>
              <a:ext cx="539369" cy="1152439"/>
            </a:xfrm>
            <a:prstGeom prst="straightConnector1">
              <a:avLst/>
            </a:prstGeom>
            <a:ln>
              <a:prstDash val="lg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C199EE3-BD7F-0110-578D-89CFF6E734D6}"/>
                </a:ext>
              </a:extLst>
            </p:cNvPr>
            <p:cNvSpPr txBox="1"/>
            <p:nvPr/>
          </p:nvSpPr>
          <p:spPr>
            <a:xfrm rot="1380000" flipH="1">
              <a:off x="1282010" y="5270349"/>
              <a:ext cx="5946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CFC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E8D208B-A0FE-EED5-D170-0B45C0B659EB}"/>
                </a:ext>
              </a:extLst>
            </p:cNvPr>
            <p:cNvSpPr txBox="1"/>
            <p:nvPr/>
          </p:nvSpPr>
          <p:spPr>
            <a:xfrm rot="1440000" flipH="1">
              <a:off x="1132971" y="5373369"/>
              <a:ext cx="7670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Expense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7F31CE6-EA04-A278-D814-732084A5B3DF}"/>
                </a:ext>
              </a:extLst>
            </p:cNvPr>
            <p:cNvSpPr txBox="1"/>
            <p:nvPr/>
          </p:nvSpPr>
          <p:spPr>
            <a:xfrm rot="18900000" flipH="1">
              <a:off x="821822" y="2801087"/>
              <a:ext cx="5946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CFC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74616DD-18ED-D545-DF66-16A392504806}"/>
                </a:ext>
              </a:extLst>
            </p:cNvPr>
            <p:cNvSpPr txBox="1"/>
            <p:nvPr/>
          </p:nvSpPr>
          <p:spPr>
            <a:xfrm rot="-2940000" flipH="1">
              <a:off x="905123" y="2928872"/>
              <a:ext cx="5788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Asset</a:t>
              </a:r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C34F7B62-6D2E-8AD3-4A49-73F1B2F23DA6}"/>
              </a:ext>
            </a:extLst>
          </p:cNvPr>
          <p:cNvSpPr/>
          <p:nvPr/>
        </p:nvSpPr>
        <p:spPr>
          <a:xfrm rot="21180000">
            <a:off x="5302012" y="5024713"/>
            <a:ext cx="1546971" cy="734185"/>
          </a:xfrm>
          <a:custGeom>
            <a:avLst/>
            <a:gdLst>
              <a:gd name="connsiteX0" fmla="*/ 0 w 2981665"/>
              <a:gd name="connsiteY0" fmla="*/ 1351569 h 1351569"/>
              <a:gd name="connsiteX1" fmla="*/ 2155372 w 2981665"/>
              <a:gd name="connsiteY1" fmla="*/ 197684 h 1351569"/>
              <a:gd name="connsiteX2" fmla="*/ 2917372 w 2981665"/>
              <a:gd name="connsiteY2" fmla="*/ 23512 h 1351569"/>
              <a:gd name="connsiteX3" fmla="*/ 2939143 w 2981665"/>
              <a:gd name="connsiteY3" fmla="*/ 1741 h 1351569"/>
              <a:gd name="connsiteX4" fmla="*/ 2939143 w 2981665"/>
              <a:gd name="connsiteY4" fmla="*/ 1741 h 1351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1665" h="1351569">
                <a:moveTo>
                  <a:pt x="0" y="1351569"/>
                </a:moveTo>
                <a:cubicBezTo>
                  <a:pt x="834571" y="885298"/>
                  <a:pt x="1669143" y="419027"/>
                  <a:pt x="2155372" y="197684"/>
                </a:cubicBezTo>
                <a:cubicBezTo>
                  <a:pt x="2641601" y="-23659"/>
                  <a:pt x="2786744" y="56169"/>
                  <a:pt x="2917372" y="23512"/>
                </a:cubicBezTo>
                <a:cubicBezTo>
                  <a:pt x="3048000" y="-9145"/>
                  <a:pt x="2939143" y="1741"/>
                  <a:pt x="2939143" y="1741"/>
                </a:cubicBezTo>
                <a:lnTo>
                  <a:pt x="2939143" y="1741"/>
                </a:lnTo>
              </a:path>
            </a:pathLst>
          </a:custGeom>
          <a:noFill/>
          <a:ln w="349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C67B0A5-C139-0D4E-5551-2E3DC7FE4473}"/>
              </a:ext>
            </a:extLst>
          </p:cNvPr>
          <p:cNvCxnSpPr>
            <a:cxnSpLocks/>
          </p:cNvCxnSpPr>
          <p:nvPr/>
        </p:nvCxnSpPr>
        <p:spPr>
          <a:xfrm>
            <a:off x="4866349" y="4417816"/>
            <a:ext cx="0" cy="172914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8B2C873-9B09-D262-27F0-45EDFECD4EBA}"/>
              </a:ext>
            </a:extLst>
          </p:cNvPr>
          <p:cNvCxnSpPr>
            <a:cxnSpLocks/>
          </p:cNvCxnSpPr>
          <p:nvPr/>
        </p:nvCxnSpPr>
        <p:spPr>
          <a:xfrm flipH="1">
            <a:off x="4860916" y="6138541"/>
            <a:ext cx="559835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11">
            <a:extLst>
              <a:ext uri="{FF2B5EF4-FFF2-40B4-BE49-F238E27FC236}">
                <a16:creationId xmlns:a16="http://schemas.microsoft.com/office/drawing/2014/main" id="{FFEF8A74-DEC8-E079-0FBF-2D6BE27DE656}"/>
              </a:ext>
            </a:extLst>
          </p:cNvPr>
          <p:cNvSpPr txBox="1">
            <a:spLocks noChangeArrowheads="1"/>
          </p:cNvSpPr>
          <p:nvPr/>
        </p:nvSpPr>
        <p:spPr bwMode="auto">
          <a:xfrm rot="20100000">
            <a:off x="7974681" y="3789942"/>
            <a:ext cx="117201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300" dirty="0">
                <a:solidFill>
                  <a:schemeClr val="accent2"/>
                </a:solidFill>
              </a:rPr>
              <a:t>New PGL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D1D0C45-B95B-75D3-202E-53CF1C28B426}"/>
              </a:ext>
            </a:extLst>
          </p:cNvPr>
          <p:cNvSpPr/>
          <p:nvPr/>
        </p:nvSpPr>
        <p:spPr>
          <a:xfrm rot="60000">
            <a:off x="6409981" y="4913732"/>
            <a:ext cx="178905" cy="17890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11">
            <a:extLst>
              <a:ext uri="{FF2B5EF4-FFF2-40B4-BE49-F238E27FC236}">
                <a16:creationId xmlns:a16="http://schemas.microsoft.com/office/drawing/2014/main" id="{9034DD27-9FB7-3EEF-6C08-E2371E630790}"/>
              </a:ext>
            </a:extLst>
          </p:cNvPr>
          <p:cNvSpPr txBox="1">
            <a:spLocks noChangeArrowheads="1"/>
          </p:cNvSpPr>
          <p:nvPr/>
        </p:nvSpPr>
        <p:spPr bwMode="auto">
          <a:xfrm rot="19620000">
            <a:off x="6124133" y="4742069"/>
            <a:ext cx="6036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L-TDP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D3CAAE1-F0E6-5474-4CAB-1ECE8A7EB7C7}"/>
              </a:ext>
            </a:extLst>
          </p:cNvPr>
          <p:cNvCxnSpPr>
            <a:cxnSpLocks/>
          </p:cNvCxnSpPr>
          <p:nvPr/>
        </p:nvCxnSpPr>
        <p:spPr>
          <a:xfrm>
            <a:off x="4991725" y="5170841"/>
            <a:ext cx="351210" cy="63359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9D9ECD6-AC57-334B-C505-DB7BBC7978C6}"/>
              </a:ext>
            </a:extLst>
          </p:cNvPr>
          <p:cNvCxnSpPr>
            <a:cxnSpLocks/>
          </p:cNvCxnSpPr>
          <p:nvPr/>
        </p:nvCxnSpPr>
        <p:spPr>
          <a:xfrm>
            <a:off x="7708312" y="3965731"/>
            <a:ext cx="442984" cy="79916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2DDE62C-304B-D0A7-D788-4C4EB8A780AF}"/>
              </a:ext>
            </a:extLst>
          </p:cNvPr>
          <p:cNvCxnSpPr>
            <a:cxnSpLocks/>
          </p:cNvCxnSpPr>
          <p:nvPr/>
        </p:nvCxnSpPr>
        <p:spPr>
          <a:xfrm flipV="1">
            <a:off x="5024277" y="4958992"/>
            <a:ext cx="605752" cy="286176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11">
            <a:extLst>
              <a:ext uri="{FF2B5EF4-FFF2-40B4-BE49-F238E27FC236}">
                <a16:creationId xmlns:a16="http://schemas.microsoft.com/office/drawing/2014/main" id="{E80402BE-A61D-313D-2B73-A8582EA9E36B}"/>
              </a:ext>
            </a:extLst>
          </p:cNvPr>
          <p:cNvSpPr txBox="1">
            <a:spLocks noChangeArrowheads="1"/>
          </p:cNvSpPr>
          <p:nvPr/>
        </p:nvSpPr>
        <p:spPr bwMode="auto">
          <a:xfrm rot="20100000">
            <a:off x="5593584" y="4430370"/>
            <a:ext cx="17389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/>
              <a:t>75 years – 100 years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433F0EC-F0A8-5103-FEBE-91B19C663016}"/>
              </a:ext>
            </a:extLst>
          </p:cNvPr>
          <p:cNvCxnSpPr>
            <a:cxnSpLocks/>
          </p:cNvCxnSpPr>
          <p:nvPr/>
        </p:nvCxnSpPr>
        <p:spPr>
          <a:xfrm rot="21420000" flipH="1">
            <a:off x="7143393" y="4019993"/>
            <a:ext cx="593879" cy="236484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11">
            <a:extLst>
              <a:ext uri="{FF2B5EF4-FFF2-40B4-BE49-F238E27FC236}">
                <a16:creationId xmlns:a16="http://schemas.microsoft.com/office/drawing/2014/main" id="{266A516B-7795-1C93-D77A-CDA035F8FC66}"/>
              </a:ext>
            </a:extLst>
          </p:cNvPr>
          <p:cNvSpPr txBox="1">
            <a:spLocks noChangeArrowheads="1"/>
          </p:cNvSpPr>
          <p:nvPr/>
        </p:nvSpPr>
        <p:spPr bwMode="auto">
          <a:xfrm rot="20100000">
            <a:off x="6044099" y="4262696"/>
            <a:ext cx="75592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L-TDC</a:t>
            </a: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DE3A7118-0ACE-9F42-6F66-8540858856B8}"/>
              </a:ext>
            </a:extLst>
          </p:cNvPr>
          <p:cNvSpPr/>
          <p:nvPr/>
        </p:nvSpPr>
        <p:spPr>
          <a:xfrm rot="21120000">
            <a:off x="6785956" y="4355449"/>
            <a:ext cx="1086582" cy="485217"/>
          </a:xfrm>
          <a:custGeom>
            <a:avLst/>
            <a:gdLst>
              <a:gd name="connsiteX0" fmla="*/ 0 w 2981665"/>
              <a:gd name="connsiteY0" fmla="*/ 1351569 h 1351569"/>
              <a:gd name="connsiteX1" fmla="*/ 2155372 w 2981665"/>
              <a:gd name="connsiteY1" fmla="*/ 197684 h 1351569"/>
              <a:gd name="connsiteX2" fmla="*/ 2917372 w 2981665"/>
              <a:gd name="connsiteY2" fmla="*/ 23512 h 1351569"/>
              <a:gd name="connsiteX3" fmla="*/ 2939143 w 2981665"/>
              <a:gd name="connsiteY3" fmla="*/ 1741 h 1351569"/>
              <a:gd name="connsiteX4" fmla="*/ 2939143 w 2981665"/>
              <a:gd name="connsiteY4" fmla="*/ 1741 h 1351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1665" h="1351569">
                <a:moveTo>
                  <a:pt x="0" y="1351569"/>
                </a:moveTo>
                <a:cubicBezTo>
                  <a:pt x="834571" y="885298"/>
                  <a:pt x="1669143" y="419027"/>
                  <a:pt x="2155372" y="197684"/>
                </a:cubicBezTo>
                <a:cubicBezTo>
                  <a:pt x="2641601" y="-23659"/>
                  <a:pt x="2786744" y="56169"/>
                  <a:pt x="2917372" y="23512"/>
                </a:cubicBezTo>
                <a:cubicBezTo>
                  <a:pt x="3048000" y="-9145"/>
                  <a:pt x="2939143" y="1741"/>
                  <a:pt x="2939143" y="1741"/>
                </a:cubicBezTo>
                <a:lnTo>
                  <a:pt x="2939143" y="1741"/>
                </a:lnTo>
              </a:path>
            </a:pathLst>
          </a:custGeom>
          <a:noFill/>
          <a:ln w="349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50AA8A9-EC67-280D-2BDB-3B17EB701BA6}"/>
              </a:ext>
            </a:extLst>
          </p:cNvPr>
          <p:cNvCxnSpPr>
            <a:cxnSpLocks/>
          </p:cNvCxnSpPr>
          <p:nvPr/>
        </p:nvCxnSpPr>
        <p:spPr>
          <a:xfrm flipV="1">
            <a:off x="5080000" y="4144575"/>
            <a:ext cx="2998544" cy="1894688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DC062A4-CB2F-39E3-DD1E-EDF8F0A0CD5C}"/>
              </a:ext>
            </a:extLst>
          </p:cNvPr>
          <p:cNvCxnSpPr>
            <a:cxnSpLocks/>
          </p:cNvCxnSpPr>
          <p:nvPr/>
        </p:nvCxnSpPr>
        <p:spPr>
          <a:xfrm>
            <a:off x="6739467" y="4989569"/>
            <a:ext cx="317521" cy="57282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50CB5FC6-ADD8-B3B0-011C-FDF71DC5D28F}"/>
              </a:ext>
            </a:extLst>
          </p:cNvPr>
          <p:cNvCxnSpPr>
            <a:cxnSpLocks/>
          </p:cNvCxnSpPr>
          <p:nvPr/>
        </p:nvCxnSpPr>
        <p:spPr>
          <a:xfrm>
            <a:off x="5399618" y="5901462"/>
            <a:ext cx="195945" cy="35349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012E360-71F5-A732-34EA-09F9CFF21CCE}"/>
              </a:ext>
            </a:extLst>
          </p:cNvPr>
          <p:cNvCxnSpPr>
            <a:cxnSpLocks/>
          </p:cNvCxnSpPr>
          <p:nvPr/>
        </p:nvCxnSpPr>
        <p:spPr>
          <a:xfrm flipH="1">
            <a:off x="5837610" y="6143024"/>
            <a:ext cx="262905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11">
            <a:extLst>
              <a:ext uri="{FF2B5EF4-FFF2-40B4-BE49-F238E27FC236}">
                <a16:creationId xmlns:a16="http://schemas.microsoft.com/office/drawing/2014/main" id="{9A374C02-6D2F-67DA-C6DF-F31EF188F75A}"/>
              </a:ext>
            </a:extLst>
          </p:cNvPr>
          <p:cNvSpPr txBox="1">
            <a:spLocks noChangeArrowheads="1"/>
          </p:cNvSpPr>
          <p:nvPr/>
        </p:nvSpPr>
        <p:spPr bwMode="auto">
          <a:xfrm rot="19980000">
            <a:off x="5700501" y="5668748"/>
            <a:ext cx="123137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37.5 yrs. -  50 yrs. 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5759DD5-CB06-A4E7-1462-CD659F6AB377}"/>
              </a:ext>
            </a:extLst>
          </p:cNvPr>
          <p:cNvCxnSpPr>
            <a:cxnSpLocks/>
          </p:cNvCxnSpPr>
          <p:nvPr/>
        </p:nvCxnSpPr>
        <p:spPr>
          <a:xfrm rot="-60000" flipV="1">
            <a:off x="5553193" y="6059933"/>
            <a:ext cx="220382" cy="104114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D1E3838-3FBD-AF25-7907-3C31CAC4F171}"/>
              </a:ext>
            </a:extLst>
          </p:cNvPr>
          <p:cNvCxnSpPr>
            <a:cxnSpLocks/>
          </p:cNvCxnSpPr>
          <p:nvPr/>
        </p:nvCxnSpPr>
        <p:spPr>
          <a:xfrm rot="-300000" flipH="1">
            <a:off x="6802312" y="5474875"/>
            <a:ext cx="213244" cy="98138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>
            <a:extLst>
              <a:ext uri="{FF2B5EF4-FFF2-40B4-BE49-F238E27FC236}">
                <a16:creationId xmlns:a16="http://schemas.microsoft.com/office/drawing/2014/main" id="{F9C08C35-B4F0-E557-225B-780D4ADEE3DD}"/>
              </a:ext>
            </a:extLst>
          </p:cNvPr>
          <p:cNvGrpSpPr/>
          <p:nvPr/>
        </p:nvGrpSpPr>
        <p:grpSpPr>
          <a:xfrm>
            <a:off x="6582789" y="4708601"/>
            <a:ext cx="465060" cy="315907"/>
            <a:chOff x="8611709" y="2091119"/>
            <a:chExt cx="465060" cy="315907"/>
          </a:xfrm>
        </p:grpSpPr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2A8EA672-410D-BDCB-DDB0-2CD502EAAF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51267" y="2097743"/>
              <a:ext cx="253753" cy="196212"/>
            </a:xfrm>
            <a:prstGeom prst="line">
              <a:avLst/>
            </a:prstGeom>
            <a:ln w="6350">
              <a:solidFill>
                <a:schemeClr val="tx1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">
              <a:extLst>
                <a:ext uri="{FF2B5EF4-FFF2-40B4-BE49-F238E27FC236}">
                  <a16:creationId xmlns:a16="http://schemas.microsoft.com/office/drawing/2014/main" id="{EEE2E59A-571F-CDE2-0ECC-44C55BFAD2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220000">
              <a:off x="8611709" y="2121525"/>
              <a:ext cx="46506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800" dirty="0"/>
                <a:t>OCG</a:t>
              </a:r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0AEC03E-EA65-BF9B-21C0-16465A428FB3}"/>
                </a:ext>
              </a:extLst>
            </p:cNvPr>
            <p:cNvCxnSpPr>
              <a:cxnSpLocks/>
            </p:cNvCxnSpPr>
            <p:nvPr/>
          </p:nvCxnSpPr>
          <p:spPr>
            <a:xfrm>
              <a:off x="8858696" y="2271611"/>
              <a:ext cx="75062" cy="135415"/>
            </a:xfrm>
            <a:prstGeom prst="line">
              <a:avLst/>
            </a:prstGeom>
            <a:ln w="635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41A27060-7FA4-13C5-48B8-13D302F3253F}"/>
                </a:ext>
              </a:extLst>
            </p:cNvPr>
            <p:cNvCxnSpPr>
              <a:cxnSpLocks/>
            </p:cNvCxnSpPr>
            <p:nvPr/>
          </p:nvCxnSpPr>
          <p:spPr>
            <a:xfrm rot="17940000" flipV="1">
              <a:off x="8715262" y="2060942"/>
              <a:ext cx="75062" cy="135415"/>
            </a:xfrm>
            <a:prstGeom prst="line">
              <a:avLst/>
            </a:prstGeom>
            <a:ln w="635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1684A73-1028-B326-F5D0-86646CAE1C72}"/>
              </a:ext>
            </a:extLst>
          </p:cNvPr>
          <p:cNvCxnSpPr>
            <a:cxnSpLocks/>
          </p:cNvCxnSpPr>
          <p:nvPr/>
        </p:nvCxnSpPr>
        <p:spPr>
          <a:xfrm>
            <a:off x="5304215" y="5436630"/>
            <a:ext cx="118829" cy="19776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1">
            <a:extLst>
              <a:ext uri="{FF2B5EF4-FFF2-40B4-BE49-F238E27FC236}">
                <a16:creationId xmlns:a16="http://schemas.microsoft.com/office/drawing/2014/main" id="{4FF139A6-CA48-3AE5-1CA7-3B8B0C6BE9C5}"/>
              </a:ext>
            </a:extLst>
          </p:cNvPr>
          <p:cNvSpPr txBox="1">
            <a:spLocks noChangeArrowheads="1"/>
          </p:cNvSpPr>
          <p:nvPr/>
        </p:nvSpPr>
        <p:spPr bwMode="auto">
          <a:xfrm rot="19920000">
            <a:off x="5277057" y="5254174"/>
            <a:ext cx="4275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5–8</a:t>
            </a:r>
          </a:p>
        </p:txBody>
      </p:sp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88B495D1-99C4-5FF8-AF83-7282DBA02B5F}"/>
              </a:ext>
            </a:extLst>
          </p:cNvPr>
          <p:cNvSpPr/>
          <p:nvPr/>
        </p:nvSpPr>
        <p:spPr>
          <a:xfrm rot="20340000">
            <a:off x="5458609" y="5573059"/>
            <a:ext cx="321447" cy="99959"/>
          </a:xfrm>
          <a:custGeom>
            <a:avLst/>
            <a:gdLst>
              <a:gd name="connsiteX0" fmla="*/ 27373 w 526538"/>
              <a:gd name="connsiteY0" fmla="*/ 417444 h 417550"/>
              <a:gd name="connsiteX1" fmla="*/ 47251 w 526538"/>
              <a:gd name="connsiteY1" fmla="*/ 119270 h 417550"/>
              <a:gd name="connsiteX2" fmla="*/ 464695 w 526538"/>
              <a:gd name="connsiteY2" fmla="*/ 417444 h 417550"/>
              <a:gd name="connsiteX3" fmla="*/ 524330 w 526538"/>
              <a:gd name="connsiteY3" fmla="*/ 79513 h 417550"/>
              <a:gd name="connsiteX4" fmla="*/ 524330 w 526538"/>
              <a:gd name="connsiteY4" fmla="*/ 79513 h 417550"/>
              <a:gd name="connsiteX5" fmla="*/ 484573 w 526538"/>
              <a:gd name="connsiteY5" fmla="*/ 0 h 417550"/>
              <a:gd name="connsiteX6" fmla="*/ 484573 w 526538"/>
              <a:gd name="connsiteY6" fmla="*/ 0 h 4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538" h="417550">
                <a:moveTo>
                  <a:pt x="27373" y="417444"/>
                </a:moveTo>
                <a:cubicBezTo>
                  <a:pt x="868" y="268357"/>
                  <a:pt x="-25636" y="119270"/>
                  <a:pt x="47251" y="119270"/>
                </a:cubicBezTo>
                <a:cubicBezTo>
                  <a:pt x="120138" y="119270"/>
                  <a:pt x="385182" y="424070"/>
                  <a:pt x="464695" y="417444"/>
                </a:cubicBezTo>
                <a:cubicBezTo>
                  <a:pt x="544208" y="410818"/>
                  <a:pt x="524330" y="79513"/>
                  <a:pt x="524330" y="79513"/>
                </a:cubicBezTo>
                <a:lnTo>
                  <a:pt x="524330" y="79513"/>
                </a:lnTo>
                <a:lnTo>
                  <a:pt x="484573" y="0"/>
                </a:lnTo>
                <a:lnTo>
                  <a:pt x="484573" y="0"/>
                </a:lnTo>
              </a:path>
            </a:pathLst>
          </a:cu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D6DDA8C3-5F40-BC22-6ED7-0EE1B51287F5}"/>
              </a:ext>
            </a:extLst>
          </p:cNvPr>
          <p:cNvCxnSpPr>
            <a:cxnSpLocks/>
          </p:cNvCxnSpPr>
          <p:nvPr/>
        </p:nvCxnSpPr>
        <p:spPr>
          <a:xfrm>
            <a:off x="5577638" y="5212514"/>
            <a:ext cx="113267" cy="18850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1">
            <a:extLst>
              <a:ext uri="{FF2B5EF4-FFF2-40B4-BE49-F238E27FC236}">
                <a16:creationId xmlns:a16="http://schemas.microsoft.com/office/drawing/2014/main" id="{1F53BBF5-FAF2-B4AE-6174-07A98F5D136E}"/>
              </a:ext>
            </a:extLst>
          </p:cNvPr>
          <p:cNvSpPr txBox="1">
            <a:spLocks noChangeArrowheads="1"/>
          </p:cNvSpPr>
          <p:nvPr/>
        </p:nvSpPr>
        <p:spPr bwMode="auto">
          <a:xfrm rot="19920000">
            <a:off x="5348775" y="5339339"/>
            <a:ext cx="4275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yrs</a:t>
            </a:r>
          </a:p>
        </p:txBody>
      </p:sp>
      <p:sp>
        <p:nvSpPr>
          <p:cNvPr id="107" name="TextBox 11">
            <a:extLst>
              <a:ext uri="{FF2B5EF4-FFF2-40B4-BE49-F238E27FC236}">
                <a16:creationId xmlns:a16="http://schemas.microsoft.com/office/drawing/2014/main" id="{DA54436E-9AD7-F9BD-80F1-ECC15EF1E815}"/>
              </a:ext>
            </a:extLst>
          </p:cNvPr>
          <p:cNvSpPr txBox="1">
            <a:spLocks noChangeArrowheads="1"/>
          </p:cNvSpPr>
          <p:nvPr/>
        </p:nvSpPr>
        <p:spPr bwMode="auto">
          <a:xfrm rot="19680000">
            <a:off x="5109321" y="5104979"/>
            <a:ext cx="64920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S-TDC</a:t>
            </a: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061E38D0-FF2E-40A6-50A0-EA0EEBA747D8}"/>
              </a:ext>
            </a:extLst>
          </p:cNvPr>
          <p:cNvSpPr/>
          <p:nvPr/>
        </p:nvSpPr>
        <p:spPr>
          <a:xfrm rot="20340000">
            <a:off x="5718583" y="5375837"/>
            <a:ext cx="321447" cy="99959"/>
          </a:xfrm>
          <a:custGeom>
            <a:avLst/>
            <a:gdLst>
              <a:gd name="connsiteX0" fmla="*/ 27373 w 526538"/>
              <a:gd name="connsiteY0" fmla="*/ 417444 h 417550"/>
              <a:gd name="connsiteX1" fmla="*/ 47251 w 526538"/>
              <a:gd name="connsiteY1" fmla="*/ 119270 h 417550"/>
              <a:gd name="connsiteX2" fmla="*/ 464695 w 526538"/>
              <a:gd name="connsiteY2" fmla="*/ 417444 h 417550"/>
              <a:gd name="connsiteX3" fmla="*/ 524330 w 526538"/>
              <a:gd name="connsiteY3" fmla="*/ 79513 h 417550"/>
              <a:gd name="connsiteX4" fmla="*/ 524330 w 526538"/>
              <a:gd name="connsiteY4" fmla="*/ 79513 h 417550"/>
              <a:gd name="connsiteX5" fmla="*/ 484573 w 526538"/>
              <a:gd name="connsiteY5" fmla="*/ 0 h 417550"/>
              <a:gd name="connsiteX6" fmla="*/ 484573 w 526538"/>
              <a:gd name="connsiteY6" fmla="*/ 0 h 4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6538" h="417550">
                <a:moveTo>
                  <a:pt x="27373" y="417444"/>
                </a:moveTo>
                <a:cubicBezTo>
                  <a:pt x="868" y="268357"/>
                  <a:pt x="-25636" y="119270"/>
                  <a:pt x="47251" y="119270"/>
                </a:cubicBezTo>
                <a:cubicBezTo>
                  <a:pt x="120138" y="119270"/>
                  <a:pt x="385182" y="424070"/>
                  <a:pt x="464695" y="417444"/>
                </a:cubicBezTo>
                <a:cubicBezTo>
                  <a:pt x="544208" y="410818"/>
                  <a:pt x="524330" y="79513"/>
                  <a:pt x="524330" y="79513"/>
                </a:cubicBezTo>
                <a:lnTo>
                  <a:pt x="524330" y="79513"/>
                </a:lnTo>
                <a:lnTo>
                  <a:pt x="484573" y="0"/>
                </a:lnTo>
                <a:lnTo>
                  <a:pt x="484573" y="0"/>
                </a:lnTo>
              </a:path>
            </a:pathLst>
          </a:cu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6E285ED-8CCB-33A2-BDF7-E07525E46664}"/>
              </a:ext>
            </a:extLst>
          </p:cNvPr>
          <p:cNvCxnSpPr>
            <a:cxnSpLocks/>
          </p:cNvCxnSpPr>
          <p:nvPr/>
        </p:nvCxnSpPr>
        <p:spPr>
          <a:xfrm flipH="1">
            <a:off x="5245931" y="5525573"/>
            <a:ext cx="102975" cy="54753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C97C6815-361A-1FFD-314A-0914D6D5BD27}"/>
              </a:ext>
            </a:extLst>
          </p:cNvPr>
          <p:cNvCxnSpPr>
            <a:cxnSpLocks/>
          </p:cNvCxnSpPr>
          <p:nvPr/>
        </p:nvCxnSpPr>
        <p:spPr>
          <a:xfrm rot="10500000" flipH="1">
            <a:off x="5644865" y="5265599"/>
            <a:ext cx="102975" cy="54753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">
            <a:extLst>
              <a:ext uri="{FF2B5EF4-FFF2-40B4-BE49-F238E27FC236}">
                <a16:creationId xmlns:a16="http://schemas.microsoft.com/office/drawing/2014/main" id="{C5EE8086-01AA-D8D6-816E-1D20AA5FD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588" y="4144477"/>
            <a:ext cx="10608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/>
              <a:t>(Trillions)</a:t>
            </a: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5F2CFD5-CAA8-65D3-8EA4-7229053060FF}"/>
              </a:ext>
            </a:extLst>
          </p:cNvPr>
          <p:cNvCxnSpPr>
            <a:cxnSpLocks/>
          </p:cNvCxnSpPr>
          <p:nvPr/>
        </p:nvCxnSpPr>
        <p:spPr>
          <a:xfrm flipH="1">
            <a:off x="4753237" y="5145799"/>
            <a:ext cx="212631" cy="0"/>
          </a:xfrm>
          <a:prstGeom prst="line">
            <a:avLst/>
          </a:prstGeom>
          <a:ln w="635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">
            <a:extLst>
              <a:ext uri="{FF2B5EF4-FFF2-40B4-BE49-F238E27FC236}">
                <a16:creationId xmlns:a16="http://schemas.microsoft.com/office/drawing/2014/main" id="{CEC1B38F-01DA-D208-CEBB-B6A4205C4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457" y="5012386"/>
            <a:ext cx="2768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accent5"/>
                </a:solidFill>
              </a:rPr>
              <a:t>?</a:t>
            </a: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E7D41231-E054-F763-74FD-115B6EF64158}"/>
              </a:ext>
            </a:extLst>
          </p:cNvPr>
          <p:cNvCxnSpPr>
            <a:cxnSpLocks/>
          </p:cNvCxnSpPr>
          <p:nvPr/>
        </p:nvCxnSpPr>
        <p:spPr>
          <a:xfrm flipH="1">
            <a:off x="4753223" y="2216339"/>
            <a:ext cx="212631" cy="0"/>
          </a:xfrm>
          <a:prstGeom prst="line">
            <a:avLst/>
          </a:prstGeom>
          <a:ln w="635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1">
            <a:extLst>
              <a:ext uri="{FF2B5EF4-FFF2-40B4-BE49-F238E27FC236}">
                <a16:creationId xmlns:a16="http://schemas.microsoft.com/office/drawing/2014/main" id="{EEB25B70-BF87-36F3-814F-9C590821B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554" y="2037096"/>
            <a:ext cx="6317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accent5"/>
                </a:solidFill>
              </a:rPr>
              <a:t>$38.7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78A577E8-23C9-4B55-70E3-A3C0D0499A8C}"/>
              </a:ext>
            </a:extLst>
          </p:cNvPr>
          <p:cNvCxnSpPr>
            <a:cxnSpLocks/>
          </p:cNvCxnSpPr>
          <p:nvPr/>
        </p:nvCxnSpPr>
        <p:spPr>
          <a:xfrm flipH="1">
            <a:off x="4753226" y="2538069"/>
            <a:ext cx="212631" cy="0"/>
          </a:xfrm>
          <a:prstGeom prst="line">
            <a:avLst/>
          </a:prstGeom>
          <a:ln w="635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1">
            <a:extLst>
              <a:ext uri="{FF2B5EF4-FFF2-40B4-BE49-F238E27FC236}">
                <a16:creationId xmlns:a16="http://schemas.microsoft.com/office/drawing/2014/main" id="{195DB0A5-28AF-26CA-0193-A079CB6E0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557" y="2358826"/>
            <a:ext cx="6317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accent2"/>
                </a:solidFill>
              </a:rPr>
              <a:t>$31.2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2FDDA6F9-5965-3612-C766-3833480F61ED}"/>
              </a:ext>
            </a:extLst>
          </p:cNvPr>
          <p:cNvCxnSpPr>
            <a:cxnSpLocks/>
          </p:cNvCxnSpPr>
          <p:nvPr/>
        </p:nvCxnSpPr>
        <p:spPr>
          <a:xfrm flipH="1">
            <a:off x="4753242" y="5027271"/>
            <a:ext cx="212631" cy="0"/>
          </a:xfrm>
          <a:prstGeom prst="line">
            <a:avLst/>
          </a:prstGeom>
          <a:ln w="635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982" name="TextBox 11">
            <a:extLst>
              <a:ext uri="{FF2B5EF4-FFF2-40B4-BE49-F238E27FC236}">
                <a16:creationId xmlns:a16="http://schemas.microsoft.com/office/drawing/2014/main" id="{55EFA2A3-B95A-5786-C930-C5059163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893" y="4156809"/>
            <a:ext cx="63410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 dirty="0">
                <a:solidFill>
                  <a:schemeClr val="accent5"/>
                </a:solidFill>
              </a:rPr>
              <a:t>Debt</a:t>
            </a:r>
          </a:p>
        </p:txBody>
      </p:sp>
      <p:sp>
        <p:nvSpPr>
          <p:cNvPr id="83983" name="TextBox 11">
            <a:extLst>
              <a:ext uri="{FF2B5EF4-FFF2-40B4-BE49-F238E27FC236}">
                <a16:creationId xmlns:a16="http://schemas.microsoft.com/office/drawing/2014/main" id="{2A777D19-6361-8849-4D45-57E32E541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896" y="4360008"/>
            <a:ext cx="63410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 dirty="0">
                <a:solidFill>
                  <a:schemeClr val="accent2"/>
                </a:solidFill>
              </a:rPr>
              <a:t>GDP</a:t>
            </a:r>
          </a:p>
        </p:txBody>
      </p:sp>
      <p:sp>
        <p:nvSpPr>
          <p:cNvPr id="83984" name="TextBox 11">
            <a:extLst>
              <a:ext uri="{FF2B5EF4-FFF2-40B4-BE49-F238E27FC236}">
                <a16:creationId xmlns:a16="http://schemas.microsoft.com/office/drawing/2014/main" id="{14A614A7-4A20-7496-62E2-E3678DBD4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899" y="1532146"/>
            <a:ext cx="63410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 dirty="0">
                <a:solidFill>
                  <a:schemeClr val="accent2"/>
                </a:solidFill>
              </a:rPr>
              <a:t>GDP</a:t>
            </a:r>
          </a:p>
        </p:txBody>
      </p:sp>
      <p:sp>
        <p:nvSpPr>
          <p:cNvPr id="83985" name="TextBox 11">
            <a:extLst>
              <a:ext uri="{FF2B5EF4-FFF2-40B4-BE49-F238E27FC236}">
                <a16:creationId xmlns:a16="http://schemas.microsoft.com/office/drawing/2014/main" id="{126E6AEF-7AC8-EED2-E3AE-75D6007E5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0235" y="6113567"/>
            <a:ext cx="8811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Time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8F6B72-BE5C-1481-EBDC-9FA12A6454D5}"/>
              </a:ext>
            </a:extLst>
          </p:cNvPr>
          <p:cNvSpPr txBox="1"/>
          <p:nvPr/>
        </p:nvSpPr>
        <p:spPr>
          <a:xfrm flipH="1">
            <a:off x="1595205" y="543784"/>
            <a:ext cx="162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TGEP’s J-BES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549B00-7082-F01C-2066-A6B696439007}"/>
              </a:ext>
            </a:extLst>
          </p:cNvPr>
          <p:cNvCxnSpPr>
            <a:cxnSpLocks/>
          </p:cNvCxnSpPr>
          <p:nvPr/>
        </p:nvCxnSpPr>
        <p:spPr>
          <a:xfrm>
            <a:off x="9380039" y="3929067"/>
            <a:ext cx="0" cy="101137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799BDE3-4311-BAA2-ADBF-B6921B085E87}"/>
              </a:ext>
            </a:extLst>
          </p:cNvPr>
          <p:cNvCxnSpPr>
            <a:cxnSpLocks/>
          </p:cNvCxnSpPr>
          <p:nvPr/>
        </p:nvCxnSpPr>
        <p:spPr>
          <a:xfrm flipH="1">
            <a:off x="9384691" y="3924442"/>
            <a:ext cx="1157331" cy="1024613"/>
          </a:xfrm>
          <a:prstGeom prst="line">
            <a:avLst/>
          </a:prstGeom>
          <a:ln w="38100">
            <a:solidFill>
              <a:schemeClr val="accent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4D8271-2DC1-619D-D019-728E8FADA3DD}"/>
              </a:ext>
            </a:extLst>
          </p:cNvPr>
          <p:cNvCxnSpPr>
            <a:cxnSpLocks/>
          </p:cNvCxnSpPr>
          <p:nvPr/>
        </p:nvCxnSpPr>
        <p:spPr>
          <a:xfrm>
            <a:off x="9492713" y="4931654"/>
            <a:ext cx="2228890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1993263-48EE-BF49-FFDC-C6675822BAE6}"/>
              </a:ext>
            </a:extLst>
          </p:cNvPr>
          <p:cNvCxnSpPr>
            <a:cxnSpLocks/>
          </p:cNvCxnSpPr>
          <p:nvPr/>
        </p:nvCxnSpPr>
        <p:spPr>
          <a:xfrm>
            <a:off x="10802593" y="3849781"/>
            <a:ext cx="1001116" cy="0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13B933F-07A8-CB6D-9E2B-393990588F2D}"/>
              </a:ext>
            </a:extLst>
          </p:cNvPr>
          <p:cNvCxnSpPr>
            <a:cxnSpLocks/>
          </p:cNvCxnSpPr>
          <p:nvPr/>
        </p:nvCxnSpPr>
        <p:spPr>
          <a:xfrm>
            <a:off x="11627700" y="3851217"/>
            <a:ext cx="0" cy="242558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D217EA5-90EE-736B-2DC9-755D2740C8EF}"/>
              </a:ext>
            </a:extLst>
          </p:cNvPr>
          <p:cNvCxnSpPr>
            <a:cxnSpLocks/>
          </p:cNvCxnSpPr>
          <p:nvPr/>
        </p:nvCxnSpPr>
        <p:spPr>
          <a:xfrm flipV="1">
            <a:off x="11627700" y="4601780"/>
            <a:ext cx="0" cy="318664"/>
          </a:xfrm>
          <a:prstGeom prst="line">
            <a:avLst/>
          </a:prstGeom>
          <a:ln w="3175">
            <a:solidFill>
              <a:schemeClr val="bg2">
                <a:lumMod val="75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7F6962B-DCC1-A4EE-C0DD-54103C6886D7}"/>
              </a:ext>
            </a:extLst>
          </p:cNvPr>
          <p:cNvGrpSpPr/>
          <p:nvPr/>
        </p:nvGrpSpPr>
        <p:grpSpPr>
          <a:xfrm>
            <a:off x="11234675" y="4079120"/>
            <a:ext cx="824458" cy="498135"/>
            <a:chOff x="8483921" y="5079517"/>
            <a:chExt cx="824458" cy="498135"/>
          </a:xfrm>
        </p:grpSpPr>
        <p:sp>
          <p:nvSpPr>
            <p:cNvPr id="94" name="TextBox 11">
              <a:extLst>
                <a:ext uri="{FF2B5EF4-FFF2-40B4-BE49-F238E27FC236}">
                  <a16:creationId xmlns:a16="http://schemas.microsoft.com/office/drawing/2014/main" id="{24C76BBA-BE58-6EB3-99DC-48957325C3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83921" y="5079517"/>
              <a:ext cx="824458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b="1" dirty="0">
                  <a:solidFill>
                    <a:schemeClr val="bg2">
                      <a:lumMod val="75000"/>
                    </a:schemeClr>
                  </a:solidFill>
                </a:rPr>
                <a:t>Wealth</a:t>
              </a:r>
            </a:p>
          </p:txBody>
        </p:sp>
        <p:sp>
          <p:nvSpPr>
            <p:cNvPr id="114" name="TextBox 11">
              <a:extLst>
                <a:ext uri="{FF2B5EF4-FFF2-40B4-BE49-F238E27FC236}">
                  <a16:creationId xmlns:a16="http://schemas.microsoft.com/office/drawing/2014/main" id="{5712943C-03BD-0872-4BB4-039250BB7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90502" y="5269876"/>
              <a:ext cx="533400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 b="1" dirty="0">
                  <a:solidFill>
                    <a:schemeClr val="bg2">
                      <a:lumMod val="75000"/>
                    </a:schemeClr>
                  </a:solidFill>
                </a:rPr>
                <a:t>Gap</a:t>
              </a:r>
            </a:p>
          </p:txBody>
        </p:sp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4EB27DAC-492B-0B2B-7337-D9221B9F581E}"/>
              </a:ext>
            </a:extLst>
          </p:cNvPr>
          <p:cNvSpPr txBox="1"/>
          <p:nvPr/>
        </p:nvSpPr>
        <p:spPr>
          <a:xfrm flipH="1">
            <a:off x="9373669" y="3787087"/>
            <a:ext cx="12772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Upside Leg</a:t>
            </a:r>
          </a:p>
        </p:txBody>
      </p:sp>
      <p:cxnSp>
        <p:nvCxnSpPr>
          <p:cNvPr id="83979" name="Straight Connector 83978">
            <a:extLst>
              <a:ext uri="{FF2B5EF4-FFF2-40B4-BE49-F238E27FC236}">
                <a16:creationId xmlns:a16="http://schemas.microsoft.com/office/drawing/2014/main" id="{B67371B9-3DA5-ABEC-BF21-E9A2B97879B3}"/>
              </a:ext>
            </a:extLst>
          </p:cNvPr>
          <p:cNvCxnSpPr>
            <a:cxnSpLocks/>
          </p:cNvCxnSpPr>
          <p:nvPr/>
        </p:nvCxnSpPr>
        <p:spPr>
          <a:xfrm>
            <a:off x="9380042" y="4978918"/>
            <a:ext cx="0" cy="1197657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990" name="Group 83989">
            <a:extLst>
              <a:ext uri="{FF2B5EF4-FFF2-40B4-BE49-F238E27FC236}">
                <a16:creationId xmlns:a16="http://schemas.microsoft.com/office/drawing/2014/main" id="{39B0CA4F-1141-750D-32A5-E5A6EC2CF678}"/>
              </a:ext>
            </a:extLst>
          </p:cNvPr>
          <p:cNvGrpSpPr/>
          <p:nvPr/>
        </p:nvGrpSpPr>
        <p:grpSpPr>
          <a:xfrm>
            <a:off x="592437" y="4098668"/>
            <a:ext cx="2929696" cy="2282406"/>
            <a:chOff x="1134304" y="3002098"/>
            <a:chExt cx="2929696" cy="2282406"/>
          </a:xfrm>
        </p:grpSpPr>
        <p:sp>
          <p:nvSpPr>
            <p:cNvPr id="83991" name="Oval 83990">
              <a:extLst>
                <a:ext uri="{FF2B5EF4-FFF2-40B4-BE49-F238E27FC236}">
                  <a16:creationId xmlns:a16="http://schemas.microsoft.com/office/drawing/2014/main" id="{8AEA1F91-D64B-299A-8570-340267924F26}"/>
                </a:ext>
              </a:extLst>
            </p:cNvPr>
            <p:cNvSpPr/>
            <p:nvPr/>
          </p:nvSpPr>
          <p:spPr>
            <a:xfrm>
              <a:off x="2152237" y="3191671"/>
              <a:ext cx="1661155" cy="1593374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83992" name="Straight Connector 83991">
              <a:extLst>
                <a:ext uri="{FF2B5EF4-FFF2-40B4-BE49-F238E27FC236}">
                  <a16:creationId xmlns:a16="http://schemas.microsoft.com/office/drawing/2014/main" id="{4C959E36-A82D-FA5E-C3BC-4238BA23D4AC}"/>
                </a:ext>
              </a:extLst>
            </p:cNvPr>
            <p:cNvCxnSpPr/>
            <p:nvPr/>
          </p:nvCxnSpPr>
          <p:spPr>
            <a:xfrm>
              <a:off x="3009484" y="3002098"/>
              <a:ext cx="0" cy="3080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93" name="Straight Connector 83992">
              <a:extLst>
                <a:ext uri="{FF2B5EF4-FFF2-40B4-BE49-F238E27FC236}">
                  <a16:creationId xmlns:a16="http://schemas.microsoft.com/office/drawing/2014/main" id="{23C5C1EC-F0CF-EE26-CCA8-13C94BF2E24E}"/>
                </a:ext>
              </a:extLst>
            </p:cNvPr>
            <p:cNvCxnSpPr/>
            <p:nvPr/>
          </p:nvCxnSpPr>
          <p:spPr>
            <a:xfrm>
              <a:off x="3012338" y="4699453"/>
              <a:ext cx="0" cy="3080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94" name="Straight Connector 83993">
              <a:extLst>
                <a:ext uri="{FF2B5EF4-FFF2-40B4-BE49-F238E27FC236}">
                  <a16:creationId xmlns:a16="http://schemas.microsoft.com/office/drawing/2014/main" id="{5B2F52AD-C4FB-B075-6B9D-36C4068E214C}"/>
                </a:ext>
              </a:extLst>
            </p:cNvPr>
            <p:cNvCxnSpPr>
              <a:cxnSpLocks/>
            </p:cNvCxnSpPr>
            <p:nvPr/>
          </p:nvCxnSpPr>
          <p:spPr>
            <a:xfrm>
              <a:off x="2090744" y="3890837"/>
              <a:ext cx="1628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95" name="Straight Arrow Connector 83994">
              <a:extLst>
                <a:ext uri="{FF2B5EF4-FFF2-40B4-BE49-F238E27FC236}">
                  <a16:creationId xmlns:a16="http://schemas.microsoft.com/office/drawing/2014/main" id="{3C7206AE-F666-70F9-9F56-0735932357F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091588" y="4386785"/>
              <a:ext cx="305873" cy="3671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96" name="Straight Arrow Connector 83995">
              <a:extLst>
                <a:ext uri="{FF2B5EF4-FFF2-40B4-BE49-F238E27FC236}">
                  <a16:creationId xmlns:a16="http://schemas.microsoft.com/office/drawing/2014/main" id="{6DB65138-E5F1-944D-BE3D-CE528DF376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67360" y="3186115"/>
              <a:ext cx="321883" cy="3300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97" name="Straight Connector 83996">
              <a:extLst>
                <a:ext uri="{FF2B5EF4-FFF2-40B4-BE49-F238E27FC236}">
                  <a16:creationId xmlns:a16="http://schemas.microsoft.com/office/drawing/2014/main" id="{F6B85E51-91B4-8918-7116-227B6A44173D}"/>
                </a:ext>
              </a:extLst>
            </p:cNvPr>
            <p:cNvCxnSpPr>
              <a:cxnSpLocks/>
            </p:cNvCxnSpPr>
            <p:nvPr/>
          </p:nvCxnSpPr>
          <p:spPr>
            <a:xfrm>
              <a:off x="3872951" y="3904485"/>
              <a:ext cx="118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98" name="Straight Arrow Connector 83997">
              <a:extLst>
                <a:ext uri="{FF2B5EF4-FFF2-40B4-BE49-F238E27FC236}">
                  <a16:creationId xmlns:a16="http://schemas.microsoft.com/office/drawing/2014/main" id="{79D5EDF8-783C-72D2-97EA-584CD77781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17382" y="4440239"/>
              <a:ext cx="287638" cy="3230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000" name="TextBox 83999">
              <a:extLst>
                <a:ext uri="{FF2B5EF4-FFF2-40B4-BE49-F238E27FC236}">
                  <a16:creationId xmlns:a16="http://schemas.microsoft.com/office/drawing/2014/main" id="{E3F6461E-732E-C9B8-865B-D93EAA8F17BB}"/>
                </a:ext>
              </a:extLst>
            </p:cNvPr>
            <p:cNvSpPr txBox="1"/>
            <p:nvPr/>
          </p:nvSpPr>
          <p:spPr>
            <a:xfrm flipH="1">
              <a:off x="1134304" y="3656124"/>
              <a:ext cx="10826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Economic</a:t>
              </a:r>
            </a:p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  Growth</a:t>
              </a:r>
            </a:p>
          </p:txBody>
        </p:sp>
        <p:sp>
          <p:nvSpPr>
            <p:cNvPr id="84001" name="TextBox 84000">
              <a:extLst>
                <a:ext uri="{FF2B5EF4-FFF2-40B4-BE49-F238E27FC236}">
                  <a16:creationId xmlns:a16="http://schemas.microsoft.com/office/drawing/2014/main" id="{501A89EC-30DF-727D-59B5-2FB4B3F5742E}"/>
                </a:ext>
              </a:extLst>
            </p:cNvPr>
            <p:cNvSpPr txBox="1"/>
            <p:nvPr/>
          </p:nvSpPr>
          <p:spPr>
            <a:xfrm flipH="1">
              <a:off x="2519493" y="4984422"/>
              <a:ext cx="108190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Spending</a:t>
              </a:r>
            </a:p>
          </p:txBody>
        </p:sp>
        <p:sp>
          <p:nvSpPr>
            <p:cNvPr id="84009" name="Rectangle 84008">
              <a:extLst>
                <a:ext uri="{FF2B5EF4-FFF2-40B4-BE49-F238E27FC236}">
                  <a16:creationId xmlns:a16="http://schemas.microsoft.com/office/drawing/2014/main" id="{9FB6FB8E-0627-AC9F-DB06-7E3194FF854B}"/>
                </a:ext>
              </a:extLst>
            </p:cNvPr>
            <p:cNvSpPr/>
            <p:nvPr/>
          </p:nvSpPr>
          <p:spPr>
            <a:xfrm>
              <a:off x="3146665" y="4756221"/>
              <a:ext cx="559664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(D)</a:t>
              </a:r>
            </a:p>
          </p:txBody>
        </p:sp>
        <p:sp>
          <p:nvSpPr>
            <p:cNvPr id="84012" name="Rectangle 84011">
              <a:extLst>
                <a:ext uri="{FF2B5EF4-FFF2-40B4-BE49-F238E27FC236}">
                  <a16:creationId xmlns:a16="http://schemas.microsoft.com/office/drawing/2014/main" id="{E37EE026-53FF-79EB-4E61-639FC687C8B3}"/>
                </a:ext>
              </a:extLst>
            </p:cNvPr>
            <p:cNvSpPr/>
            <p:nvPr/>
          </p:nvSpPr>
          <p:spPr>
            <a:xfrm>
              <a:off x="2500428" y="4738637"/>
              <a:ext cx="406697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(I)</a:t>
              </a:r>
            </a:p>
          </p:txBody>
        </p:sp>
        <p:sp>
          <p:nvSpPr>
            <p:cNvPr id="84013" name="Rectangle 84012">
              <a:extLst>
                <a:ext uri="{FF2B5EF4-FFF2-40B4-BE49-F238E27FC236}">
                  <a16:creationId xmlns:a16="http://schemas.microsoft.com/office/drawing/2014/main" id="{E8ABDD5F-4ABA-C148-09E0-68446540679E}"/>
                </a:ext>
              </a:extLst>
            </p:cNvPr>
            <p:cNvSpPr/>
            <p:nvPr/>
          </p:nvSpPr>
          <p:spPr>
            <a:xfrm>
              <a:off x="1805838" y="4083652"/>
              <a:ext cx="683405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(D)</a:t>
              </a:r>
            </a:p>
          </p:txBody>
        </p:sp>
        <p:sp>
          <p:nvSpPr>
            <p:cNvPr id="84014" name="Rectangle 84013">
              <a:extLst>
                <a:ext uri="{FF2B5EF4-FFF2-40B4-BE49-F238E27FC236}">
                  <a16:creationId xmlns:a16="http://schemas.microsoft.com/office/drawing/2014/main" id="{5D2BEEAE-8A86-16A0-45FF-A1E873C4499B}"/>
                </a:ext>
              </a:extLst>
            </p:cNvPr>
            <p:cNvSpPr/>
            <p:nvPr/>
          </p:nvSpPr>
          <p:spPr>
            <a:xfrm>
              <a:off x="1867383" y="3463753"/>
              <a:ext cx="406697" cy="3000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350" b="1" dirty="0">
                  <a:solidFill>
                    <a:srgbClr val="002060"/>
                  </a:solidFill>
                  <a:latin typeface="Book Antiqua" pitchFamily="18" charset="0"/>
                </a:rPr>
                <a:t>(I)</a:t>
              </a:r>
            </a:p>
          </p:txBody>
        </p:sp>
        <p:cxnSp>
          <p:nvCxnSpPr>
            <p:cNvPr id="84015" name="Straight Connector 84014">
              <a:extLst>
                <a:ext uri="{FF2B5EF4-FFF2-40B4-BE49-F238E27FC236}">
                  <a16:creationId xmlns:a16="http://schemas.microsoft.com/office/drawing/2014/main" id="{BB1FCB7C-8419-9CB8-63C4-2F71B4B0CD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43867" y="3828151"/>
              <a:ext cx="220133" cy="0"/>
            </a:xfrm>
            <a:prstGeom prst="line">
              <a:avLst/>
            </a:prstGeom>
            <a:ln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016" name="Straight Arrow Connector 84015">
              <a:extLst>
                <a:ext uri="{FF2B5EF4-FFF2-40B4-BE49-F238E27FC236}">
                  <a16:creationId xmlns:a16="http://schemas.microsoft.com/office/drawing/2014/main" id="{D30E6907-4E4E-7F4D-8EE1-A59D35CD1971}"/>
                </a:ext>
              </a:extLst>
            </p:cNvPr>
            <p:cNvCxnSpPr>
              <a:cxnSpLocks/>
            </p:cNvCxnSpPr>
            <p:nvPr/>
          </p:nvCxnSpPr>
          <p:spPr>
            <a:xfrm>
              <a:off x="2355018" y="3385372"/>
              <a:ext cx="1246377" cy="1207008"/>
            </a:xfrm>
            <a:prstGeom prst="straightConnector1">
              <a:avLst/>
            </a:prstGeom>
            <a:ln>
              <a:prstDash val="lg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017" name="TextBox 84016">
              <a:extLst>
                <a:ext uri="{FF2B5EF4-FFF2-40B4-BE49-F238E27FC236}">
                  <a16:creationId xmlns:a16="http://schemas.microsoft.com/office/drawing/2014/main" id="{8FB5C6E6-93C1-A573-F882-BA0E47EA3D0F}"/>
                </a:ext>
              </a:extLst>
            </p:cNvPr>
            <p:cNvSpPr txBox="1"/>
            <p:nvPr/>
          </p:nvSpPr>
          <p:spPr>
            <a:xfrm flipH="1">
              <a:off x="2290295" y="4110034"/>
              <a:ext cx="8867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C00000"/>
                  </a:solidFill>
                </a:rPr>
                <a:t>Consumers’   </a:t>
              </a:r>
            </a:p>
            <a:p>
              <a:r>
                <a:rPr lang="en-US" sz="900" b="1" dirty="0">
                  <a:solidFill>
                    <a:srgbClr val="C00000"/>
                  </a:solidFill>
                </a:rPr>
                <a:t>    Domain</a:t>
              </a:r>
            </a:p>
          </p:txBody>
        </p:sp>
        <p:sp>
          <p:nvSpPr>
            <p:cNvPr id="84018" name="TextBox 84017">
              <a:extLst>
                <a:ext uri="{FF2B5EF4-FFF2-40B4-BE49-F238E27FC236}">
                  <a16:creationId xmlns:a16="http://schemas.microsoft.com/office/drawing/2014/main" id="{FB84301E-EBCC-7AA8-6124-5B73CF1893B4}"/>
                </a:ext>
              </a:extLst>
            </p:cNvPr>
            <p:cNvSpPr txBox="1"/>
            <p:nvPr/>
          </p:nvSpPr>
          <p:spPr>
            <a:xfrm flipH="1">
              <a:off x="2491256" y="3257024"/>
              <a:ext cx="81154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C00000"/>
                  </a:solidFill>
                </a:rPr>
                <a:t>Employers’  </a:t>
              </a:r>
            </a:p>
          </p:txBody>
        </p:sp>
      </p:grpSp>
      <p:grpSp>
        <p:nvGrpSpPr>
          <p:cNvPr id="84021" name="Group 84020">
            <a:extLst>
              <a:ext uri="{FF2B5EF4-FFF2-40B4-BE49-F238E27FC236}">
                <a16:creationId xmlns:a16="http://schemas.microsoft.com/office/drawing/2014/main" id="{42D06ADD-3C72-C08E-CBE4-5FC52919DA27}"/>
              </a:ext>
            </a:extLst>
          </p:cNvPr>
          <p:cNvGrpSpPr/>
          <p:nvPr/>
        </p:nvGrpSpPr>
        <p:grpSpPr>
          <a:xfrm>
            <a:off x="1363681" y="4070047"/>
            <a:ext cx="594618" cy="578828"/>
            <a:chOff x="974222" y="348813"/>
            <a:chExt cx="594618" cy="578828"/>
          </a:xfrm>
        </p:grpSpPr>
        <p:sp>
          <p:nvSpPr>
            <p:cNvPr id="84019" name="TextBox 84018">
              <a:extLst>
                <a:ext uri="{FF2B5EF4-FFF2-40B4-BE49-F238E27FC236}">
                  <a16:creationId xmlns:a16="http://schemas.microsoft.com/office/drawing/2014/main" id="{C43FD12C-EB12-64AC-1E4D-7498D68D98BC}"/>
                </a:ext>
              </a:extLst>
            </p:cNvPr>
            <p:cNvSpPr txBox="1"/>
            <p:nvPr/>
          </p:nvSpPr>
          <p:spPr>
            <a:xfrm rot="18900000" flipH="1">
              <a:off x="974222" y="379635"/>
              <a:ext cx="5946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CFC</a:t>
              </a:r>
            </a:p>
          </p:txBody>
        </p:sp>
        <p:sp>
          <p:nvSpPr>
            <p:cNvPr id="84020" name="TextBox 84019">
              <a:extLst>
                <a:ext uri="{FF2B5EF4-FFF2-40B4-BE49-F238E27FC236}">
                  <a16:creationId xmlns:a16="http://schemas.microsoft.com/office/drawing/2014/main" id="{059288F9-C63F-4648-90A4-FE4175F0B7C1}"/>
                </a:ext>
              </a:extLst>
            </p:cNvPr>
            <p:cNvSpPr txBox="1"/>
            <p:nvPr/>
          </p:nvSpPr>
          <p:spPr>
            <a:xfrm rot="18660000" flipH="1">
              <a:off x="1040590" y="507422"/>
              <a:ext cx="5788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Asset</a:t>
              </a:r>
            </a:p>
          </p:txBody>
        </p:sp>
      </p:grpSp>
      <p:grpSp>
        <p:nvGrpSpPr>
          <p:cNvPr id="84022" name="Group 84021">
            <a:extLst>
              <a:ext uri="{FF2B5EF4-FFF2-40B4-BE49-F238E27FC236}">
                <a16:creationId xmlns:a16="http://schemas.microsoft.com/office/drawing/2014/main" id="{FEFE4880-84EF-F1E3-AB8D-2600F6ADEB1C}"/>
              </a:ext>
            </a:extLst>
          </p:cNvPr>
          <p:cNvGrpSpPr/>
          <p:nvPr/>
        </p:nvGrpSpPr>
        <p:grpSpPr>
          <a:xfrm>
            <a:off x="2972352" y="5545090"/>
            <a:ext cx="594618" cy="592383"/>
            <a:chOff x="974222" y="333724"/>
            <a:chExt cx="594618" cy="592383"/>
          </a:xfrm>
        </p:grpSpPr>
        <p:sp>
          <p:nvSpPr>
            <p:cNvPr id="84023" name="TextBox 84022">
              <a:extLst>
                <a:ext uri="{FF2B5EF4-FFF2-40B4-BE49-F238E27FC236}">
                  <a16:creationId xmlns:a16="http://schemas.microsoft.com/office/drawing/2014/main" id="{02E952D0-2EAD-7539-0215-9AE2A0918ED5}"/>
                </a:ext>
              </a:extLst>
            </p:cNvPr>
            <p:cNvSpPr txBox="1"/>
            <p:nvPr/>
          </p:nvSpPr>
          <p:spPr>
            <a:xfrm rot="18900000" flipH="1">
              <a:off x="974222" y="379635"/>
              <a:ext cx="5946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CFC</a:t>
              </a:r>
            </a:p>
          </p:txBody>
        </p:sp>
        <p:sp>
          <p:nvSpPr>
            <p:cNvPr id="84024" name="TextBox 84023">
              <a:extLst>
                <a:ext uri="{FF2B5EF4-FFF2-40B4-BE49-F238E27FC236}">
                  <a16:creationId xmlns:a16="http://schemas.microsoft.com/office/drawing/2014/main" id="{C8677FE9-60B2-52E5-9F20-211008F85697}"/>
                </a:ext>
              </a:extLst>
            </p:cNvPr>
            <p:cNvSpPr txBox="1"/>
            <p:nvPr/>
          </p:nvSpPr>
          <p:spPr>
            <a:xfrm rot="18780000" flipH="1">
              <a:off x="1035953" y="499111"/>
              <a:ext cx="59238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Asset</a:t>
              </a:r>
            </a:p>
          </p:txBody>
        </p:sp>
      </p:grpSp>
      <p:grpSp>
        <p:nvGrpSpPr>
          <p:cNvPr id="84029" name="Group 84028">
            <a:extLst>
              <a:ext uri="{FF2B5EF4-FFF2-40B4-BE49-F238E27FC236}">
                <a16:creationId xmlns:a16="http://schemas.microsoft.com/office/drawing/2014/main" id="{A5FA8B4A-6666-97A2-E7A5-AA2A72B9DF79}"/>
              </a:ext>
            </a:extLst>
          </p:cNvPr>
          <p:cNvGrpSpPr/>
          <p:nvPr/>
        </p:nvGrpSpPr>
        <p:grpSpPr>
          <a:xfrm>
            <a:off x="2929470" y="2593830"/>
            <a:ext cx="393351" cy="895775"/>
            <a:chOff x="3505200" y="4172715"/>
            <a:chExt cx="393351" cy="895775"/>
          </a:xfrm>
        </p:grpSpPr>
        <p:grpSp>
          <p:nvGrpSpPr>
            <p:cNvPr id="84025" name="Group 84024">
              <a:extLst>
                <a:ext uri="{FF2B5EF4-FFF2-40B4-BE49-F238E27FC236}">
                  <a16:creationId xmlns:a16="http://schemas.microsoft.com/office/drawing/2014/main" id="{DC290D6D-9557-6DBA-38C1-072BCE170EBE}"/>
                </a:ext>
              </a:extLst>
            </p:cNvPr>
            <p:cNvGrpSpPr/>
            <p:nvPr/>
          </p:nvGrpSpPr>
          <p:grpSpPr>
            <a:xfrm rot="-120000">
              <a:off x="3536494" y="4172715"/>
              <a:ext cx="362057" cy="895775"/>
              <a:chOff x="3603936" y="4189348"/>
              <a:chExt cx="362057" cy="895775"/>
            </a:xfrm>
          </p:grpSpPr>
          <p:sp>
            <p:nvSpPr>
              <p:cNvPr id="84026" name="TextBox 84025">
                <a:extLst>
                  <a:ext uri="{FF2B5EF4-FFF2-40B4-BE49-F238E27FC236}">
                    <a16:creationId xmlns:a16="http://schemas.microsoft.com/office/drawing/2014/main" id="{15A97F3C-5445-4CD9-9B03-04A25F78FDAC}"/>
                  </a:ext>
                </a:extLst>
              </p:cNvPr>
              <p:cNvSpPr txBox="1"/>
              <p:nvPr/>
            </p:nvSpPr>
            <p:spPr>
              <a:xfrm rot="18780000" flipH="1">
                <a:off x="3397489" y="4516619"/>
                <a:ext cx="87539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chemeClr val="tx2">
                        <a:lumMod val="90000"/>
                        <a:lumOff val="10000"/>
                      </a:schemeClr>
                    </a:solidFill>
                  </a:rPr>
                  <a:t>Imbalance</a:t>
                </a:r>
              </a:p>
            </p:txBody>
          </p:sp>
          <p:sp>
            <p:nvSpPr>
              <p:cNvPr id="84027" name="TextBox 84026">
                <a:extLst>
                  <a:ext uri="{FF2B5EF4-FFF2-40B4-BE49-F238E27FC236}">
                    <a16:creationId xmlns:a16="http://schemas.microsoft.com/office/drawing/2014/main" id="{602A4356-CCB5-5419-570E-6B162D3935E7}"/>
                  </a:ext>
                </a:extLst>
              </p:cNvPr>
              <p:cNvSpPr txBox="1"/>
              <p:nvPr/>
            </p:nvSpPr>
            <p:spPr>
              <a:xfrm rot="-2820000" flipH="1">
                <a:off x="3351241" y="4442043"/>
                <a:ext cx="7670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>
                    <a:solidFill>
                      <a:schemeClr val="tx2">
                        <a:lumMod val="90000"/>
                        <a:lumOff val="10000"/>
                      </a:schemeClr>
                    </a:solidFill>
                  </a:rPr>
                  <a:t>Systemic</a:t>
                </a:r>
              </a:p>
            </p:txBody>
          </p:sp>
        </p:grpSp>
        <p:cxnSp>
          <p:nvCxnSpPr>
            <p:cNvPr id="84028" name="Straight Connector 84027">
              <a:extLst>
                <a:ext uri="{FF2B5EF4-FFF2-40B4-BE49-F238E27FC236}">
                  <a16:creationId xmlns:a16="http://schemas.microsoft.com/office/drawing/2014/main" id="{4AFEA6E2-30CD-42F8-DD34-A6C29FD6F177}"/>
                </a:ext>
              </a:extLst>
            </p:cNvPr>
            <p:cNvCxnSpPr>
              <a:cxnSpLocks/>
            </p:cNvCxnSpPr>
            <p:nvPr/>
          </p:nvCxnSpPr>
          <p:spPr>
            <a:xfrm>
              <a:off x="3505200" y="4458839"/>
              <a:ext cx="76892" cy="74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031" name="Straight Connector 84030">
            <a:extLst>
              <a:ext uri="{FF2B5EF4-FFF2-40B4-BE49-F238E27FC236}">
                <a16:creationId xmlns:a16="http://schemas.microsoft.com/office/drawing/2014/main" id="{F2E20D2D-E509-1632-DBA3-E990A7B7473F}"/>
              </a:ext>
            </a:extLst>
          </p:cNvPr>
          <p:cNvCxnSpPr>
            <a:cxnSpLocks/>
          </p:cNvCxnSpPr>
          <p:nvPr/>
        </p:nvCxnSpPr>
        <p:spPr>
          <a:xfrm>
            <a:off x="536889" y="1219702"/>
            <a:ext cx="0" cy="51939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033" name="Straight Connector 84032">
            <a:extLst>
              <a:ext uri="{FF2B5EF4-FFF2-40B4-BE49-F238E27FC236}">
                <a16:creationId xmlns:a16="http://schemas.microsoft.com/office/drawing/2014/main" id="{DA32830B-83A8-0852-5076-4B002BF3CE72}"/>
              </a:ext>
            </a:extLst>
          </p:cNvPr>
          <p:cNvCxnSpPr>
            <a:cxnSpLocks/>
          </p:cNvCxnSpPr>
          <p:nvPr/>
        </p:nvCxnSpPr>
        <p:spPr>
          <a:xfrm flipH="1">
            <a:off x="2184400" y="3685481"/>
            <a:ext cx="97197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036" name="Straight Connector 84035">
            <a:extLst>
              <a:ext uri="{FF2B5EF4-FFF2-40B4-BE49-F238E27FC236}">
                <a16:creationId xmlns:a16="http://schemas.microsoft.com/office/drawing/2014/main" id="{E3463938-5DE5-756E-5814-B4C2FE4C664B}"/>
              </a:ext>
            </a:extLst>
          </p:cNvPr>
          <p:cNvCxnSpPr>
            <a:cxnSpLocks/>
          </p:cNvCxnSpPr>
          <p:nvPr/>
        </p:nvCxnSpPr>
        <p:spPr>
          <a:xfrm flipH="1">
            <a:off x="152416" y="3685484"/>
            <a:ext cx="12530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040" name="TextBox 84039">
            <a:extLst>
              <a:ext uri="{FF2B5EF4-FFF2-40B4-BE49-F238E27FC236}">
                <a16:creationId xmlns:a16="http://schemas.microsoft.com/office/drawing/2014/main" id="{6E57D65B-6D40-7F91-B3D7-257D80716E0C}"/>
              </a:ext>
            </a:extLst>
          </p:cNvPr>
          <p:cNvSpPr txBox="1"/>
          <p:nvPr/>
        </p:nvSpPr>
        <p:spPr>
          <a:xfrm rot="16200000" flipH="1">
            <a:off x="-936774" y="2174777"/>
            <a:ext cx="2628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Current  State  Econ.</a:t>
            </a:r>
          </a:p>
        </p:txBody>
      </p:sp>
      <p:sp>
        <p:nvSpPr>
          <p:cNvPr id="84041" name="TextBox 84040">
            <a:extLst>
              <a:ext uri="{FF2B5EF4-FFF2-40B4-BE49-F238E27FC236}">
                <a16:creationId xmlns:a16="http://schemas.microsoft.com/office/drawing/2014/main" id="{D2D6215C-6C24-C4C8-6D97-A444A1ADC706}"/>
              </a:ext>
            </a:extLst>
          </p:cNvPr>
          <p:cNvSpPr txBox="1"/>
          <p:nvPr/>
        </p:nvSpPr>
        <p:spPr>
          <a:xfrm rot="16200000" flipH="1">
            <a:off x="-863197" y="4753441"/>
            <a:ext cx="2482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Future  State Econ. </a:t>
            </a:r>
          </a:p>
        </p:txBody>
      </p:sp>
      <p:sp>
        <p:nvSpPr>
          <p:cNvPr id="84042" name="TextBox 11">
            <a:extLst>
              <a:ext uri="{FF2B5EF4-FFF2-40B4-BE49-F238E27FC236}">
                <a16:creationId xmlns:a16="http://schemas.microsoft.com/office/drawing/2014/main" id="{1D8BAE05-6D13-6000-BA5F-39890850F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425" y="1501236"/>
            <a:ext cx="58002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900" dirty="0"/>
              <a:t>2/15/26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B4DBBB9-7306-8F49-FC20-85016FBA593C}"/>
              </a:ext>
            </a:extLst>
          </p:cNvPr>
          <p:cNvGrpSpPr/>
          <p:nvPr/>
        </p:nvGrpSpPr>
        <p:grpSpPr>
          <a:xfrm>
            <a:off x="5932140" y="2250763"/>
            <a:ext cx="1172656" cy="786447"/>
            <a:chOff x="7777866" y="2356457"/>
            <a:chExt cx="1172656" cy="786447"/>
          </a:xfrm>
        </p:grpSpPr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BAAB8488-9AB9-2282-F570-228A59047E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94224" y="2356457"/>
              <a:ext cx="48186" cy="189210"/>
            </a:xfrm>
            <a:prstGeom prst="line">
              <a:avLst/>
            </a:prstGeom>
            <a:ln w="6350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E6E6C18B-B233-695B-7A4D-E2D2965F64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19192" y="2643327"/>
              <a:ext cx="48186" cy="189210"/>
            </a:xfrm>
            <a:prstGeom prst="line">
              <a:avLst/>
            </a:prstGeom>
            <a:ln w="6350">
              <a:solidFill>
                <a:schemeClr val="tx1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976" name="TextBox 11">
              <a:extLst>
                <a:ext uri="{FF2B5EF4-FFF2-40B4-BE49-F238E27FC236}">
                  <a16:creationId xmlns:a16="http://schemas.microsoft.com/office/drawing/2014/main" id="{B6D7D0EF-6D23-052D-0983-98CB738AFC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7866" y="2804350"/>
              <a:ext cx="117265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800" dirty="0"/>
                <a:t>Deflation / Recession </a:t>
              </a:r>
            </a:p>
            <a:p>
              <a:pPr eaLnBrk="1" hangingPunct="1"/>
              <a:r>
                <a:rPr lang="en-US" sz="800" dirty="0"/>
                <a:t>Cliff</a:t>
              </a:r>
            </a:p>
          </p:txBody>
        </p:sp>
      </p:grpSp>
      <p:sp>
        <p:nvSpPr>
          <p:cNvPr id="83986" name="TextBox 83985">
            <a:extLst>
              <a:ext uri="{FF2B5EF4-FFF2-40B4-BE49-F238E27FC236}">
                <a16:creationId xmlns:a16="http://schemas.microsoft.com/office/drawing/2014/main" id="{EA871DD3-01A4-E19F-D8CC-DDA5341EB59A}"/>
              </a:ext>
            </a:extLst>
          </p:cNvPr>
          <p:cNvSpPr txBox="1"/>
          <p:nvPr/>
        </p:nvSpPr>
        <p:spPr>
          <a:xfrm rot="23100000" flipH="1">
            <a:off x="1123918" y="3855323"/>
            <a:ext cx="12120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Sys. Inequality</a:t>
            </a:r>
          </a:p>
        </p:txBody>
      </p:sp>
      <p:sp>
        <p:nvSpPr>
          <p:cNvPr id="84053" name="Rectangle 84052">
            <a:extLst>
              <a:ext uri="{FF2B5EF4-FFF2-40B4-BE49-F238E27FC236}">
                <a16:creationId xmlns:a16="http://schemas.microsoft.com/office/drawing/2014/main" id="{0ACEC20D-D34A-FDC9-1F0B-DF5494CFDCA1}"/>
              </a:ext>
            </a:extLst>
          </p:cNvPr>
          <p:cNvSpPr/>
          <p:nvPr/>
        </p:nvSpPr>
        <p:spPr>
          <a:xfrm rot="720000">
            <a:off x="2055832" y="2989629"/>
            <a:ext cx="68071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800" b="1" dirty="0">
                <a:solidFill>
                  <a:srgbClr val="002060"/>
                </a:solidFill>
                <a:latin typeface="Book Antiqua" pitchFamily="18" charset="0"/>
              </a:rPr>
              <a:t>M,LE</a:t>
            </a:r>
          </a:p>
        </p:txBody>
      </p:sp>
      <p:sp>
        <p:nvSpPr>
          <p:cNvPr id="84054" name="Rectangle 84053">
            <a:extLst>
              <a:ext uri="{FF2B5EF4-FFF2-40B4-BE49-F238E27FC236}">
                <a16:creationId xmlns:a16="http://schemas.microsoft.com/office/drawing/2014/main" id="{8B10C15B-3FB1-1955-12D2-57ADFBDBCBBF}"/>
              </a:ext>
            </a:extLst>
          </p:cNvPr>
          <p:cNvSpPr/>
          <p:nvPr/>
        </p:nvSpPr>
        <p:spPr>
          <a:xfrm rot="-780000">
            <a:off x="2353181" y="2928682"/>
            <a:ext cx="62491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800" b="1" dirty="0">
                <a:solidFill>
                  <a:srgbClr val="002060"/>
                </a:solidFill>
                <a:latin typeface="Book Antiqua" pitchFamily="18" charset="0"/>
              </a:rPr>
              <a:t>Mid,</a:t>
            </a:r>
          </a:p>
        </p:txBody>
      </p:sp>
      <p:sp>
        <p:nvSpPr>
          <p:cNvPr id="84055" name="Rectangle 84054">
            <a:extLst>
              <a:ext uri="{FF2B5EF4-FFF2-40B4-BE49-F238E27FC236}">
                <a16:creationId xmlns:a16="http://schemas.microsoft.com/office/drawing/2014/main" id="{17FD783E-E358-C4B1-5716-42101F789454}"/>
              </a:ext>
            </a:extLst>
          </p:cNvPr>
          <p:cNvSpPr/>
          <p:nvPr/>
        </p:nvSpPr>
        <p:spPr>
          <a:xfrm rot="-2040000">
            <a:off x="2538449" y="2786650"/>
            <a:ext cx="6508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800" b="1" dirty="0">
                <a:solidFill>
                  <a:srgbClr val="002060"/>
                </a:solidFill>
                <a:latin typeface="Book Antiqua" pitchFamily="18" charset="0"/>
              </a:rPr>
              <a:t>Mo, L</a:t>
            </a:r>
          </a:p>
        </p:txBody>
      </p:sp>
      <p:sp>
        <p:nvSpPr>
          <p:cNvPr id="84056" name="Rectangle 84055">
            <a:extLst>
              <a:ext uri="{FF2B5EF4-FFF2-40B4-BE49-F238E27FC236}">
                <a16:creationId xmlns:a16="http://schemas.microsoft.com/office/drawing/2014/main" id="{5DF5D223-D9A3-2749-14D7-2523D43707B9}"/>
              </a:ext>
            </a:extLst>
          </p:cNvPr>
          <p:cNvSpPr/>
          <p:nvPr/>
        </p:nvSpPr>
        <p:spPr>
          <a:xfrm rot="2520000">
            <a:off x="1624046" y="2720464"/>
            <a:ext cx="39102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800" b="1" dirty="0">
                <a:solidFill>
                  <a:srgbClr val="002060"/>
                </a:solidFill>
                <a:latin typeface="Book Antiqua" pitchFamily="18" charset="0"/>
              </a:rPr>
              <a:t>HI,</a:t>
            </a:r>
          </a:p>
        </p:txBody>
      </p:sp>
      <p:sp>
        <p:nvSpPr>
          <p:cNvPr id="84057" name="Rectangle 84056">
            <a:extLst>
              <a:ext uri="{FF2B5EF4-FFF2-40B4-BE49-F238E27FC236}">
                <a16:creationId xmlns:a16="http://schemas.microsoft.com/office/drawing/2014/main" id="{5C04F306-1EC6-8BD6-3292-04979BE151BC}"/>
              </a:ext>
            </a:extLst>
          </p:cNvPr>
          <p:cNvSpPr/>
          <p:nvPr/>
        </p:nvSpPr>
        <p:spPr>
          <a:xfrm rot="1860000">
            <a:off x="1759511" y="2889797"/>
            <a:ext cx="50857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800" b="1" dirty="0">
                <a:solidFill>
                  <a:srgbClr val="002060"/>
                </a:solidFill>
                <a:latin typeface="Book Antiqua" pitchFamily="18" charset="0"/>
              </a:rPr>
              <a:t>UMi</a:t>
            </a:r>
          </a:p>
        </p:txBody>
      </p:sp>
      <p:cxnSp>
        <p:nvCxnSpPr>
          <p:cNvPr id="84066" name="Straight Connector 84065">
            <a:extLst>
              <a:ext uri="{FF2B5EF4-FFF2-40B4-BE49-F238E27FC236}">
                <a16:creationId xmlns:a16="http://schemas.microsoft.com/office/drawing/2014/main" id="{56D556F5-21E3-89CC-6AC4-55D435165B66}"/>
              </a:ext>
            </a:extLst>
          </p:cNvPr>
          <p:cNvCxnSpPr>
            <a:cxnSpLocks/>
          </p:cNvCxnSpPr>
          <p:nvPr/>
        </p:nvCxnSpPr>
        <p:spPr>
          <a:xfrm>
            <a:off x="6568023" y="5122539"/>
            <a:ext cx="205310" cy="370387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071" name="Straight Connector 84070">
            <a:extLst>
              <a:ext uri="{FF2B5EF4-FFF2-40B4-BE49-F238E27FC236}">
                <a16:creationId xmlns:a16="http://schemas.microsoft.com/office/drawing/2014/main" id="{F8ECB08C-EB3C-063B-3797-2B8C280D40B5}"/>
              </a:ext>
            </a:extLst>
          </p:cNvPr>
          <p:cNvCxnSpPr>
            <a:cxnSpLocks/>
          </p:cNvCxnSpPr>
          <p:nvPr/>
        </p:nvCxnSpPr>
        <p:spPr>
          <a:xfrm flipV="1">
            <a:off x="5474950" y="5791672"/>
            <a:ext cx="432397" cy="232696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073" name="Straight Connector 84072">
            <a:extLst>
              <a:ext uri="{FF2B5EF4-FFF2-40B4-BE49-F238E27FC236}">
                <a16:creationId xmlns:a16="http://schemas.microsoft.com/office/drawing/2014/main" id="{1C901B04-D239-5441-4F38-6B3AAD5EFEA7}"/>
              </a:ext>
            </a:extLst>
          </p:cNvPr>
          <p:cNvCxnSpPr>
            <a:cxnSpLocks/>
          </p:cNvCxnSpPr>
          <p:nvPr/>
        </p:nvCxnSpPr>
        <p:spPr>
          <a:xfrm flipH="1">
            <a:off x="6386349" y="5386195"/>
            <a:ext cx="305580" cy="160518"/>
          </a:xfrm>
          <a:prstGeom prst="line">
            <a:avLst/>
          </a:prstGeom>
          <a:ln w="63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074" name="TextBox 11">
            <a:extLst>
              <a:ext uri="{FF2B5EF4-FFF2-40B4-BE49-F238E27FC236}">
                <a16:creationId xmlns:a16="http://schemas.microsoft.com/office/drawing/2014/main" id="{FFDAB646-1C08-B4A6-4353-25BCF3D52D48}"/>
              </a:ext>
            </a:extLst>
          </p:cNvPr>
          <p:cNvSpPr txBox="1">
            <a:spLocks noChangeArrowheads="1"/>
          </p:cNvSpPr>
          <p:nvPr/>
        </p:nvSpPr>
        <p:spPr bwMode="auto">
          <a:xfrm rot="20160000">
            <a:off x="5872584" y="5524636"/>
            <a:ext cx="61330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 dirty="0"/>
              <a:t>44 yrs. 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2C685C3A-A6A9-B883-96BD-DA175CCB9114}"/>
              </a:ext>
            </a:extLst>
          </p:cNvPr>
          <p:cNvGrpSpPr/>
          <p:nvPr/>
        </p:nvGrpSpPr>
        <p:grpSpPr>
          <a:xfrm>
            <a:off x="2290941" y="4590657"/>
            <a:ext cx="1087753" cy="567961"/>
            <a:chOff x="2290941" y="4764083"/>
            <a:chExt cx="1087753" cy="567961"/>
          </a:xfrm>
        </p:grpSpPr>
        <p:sp>
          <p:nvSpPr>
            <p:cNvPr id="84043" name="TextBox 84042">
              <a:extLst>
                <a:ext uri="{FF2B5EF4-FFF2-40B4-BE49-F238E27FC236}">
                  <a16:creationId xmlns:a16="http://schemas.microsoft.com/office/drawing/2014/main" id="{7C780AE4-96D4-4469-FF41-82F19EAC5301}"/>
                </a:ext>
              </a:extLst>
            </p:cNvPr>
            <p:cNvSpPr txBox="1"/>
            <p:nvPr/>
          </p:nvSpPr>
          <p:spPr>
            <a:xfrm flipH="1">
              <a:off x="2832814" y="5085817"/>
              <a:ext cx="40217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NI</a:t>
              </a:r>
            </a:p>
          </p:txBody>
        </p:sp>
        <p:sp>
          <p:nvSpPr>
            <p:cNvPr id="84044" name="TextBox 84043">
              <a:extLst>
                <a:ext uri="{FF2B5EF4-FFF2-40B4-BE49-F238E27FC236}">
                  <a16:creationId xmlns:a16="http://schemas.microsoft.com/office/drawing/2014/main" id="{BC43279A-3A68-BF3A-29BD-463BC9673840}"/>
                </a:ext>
              </a:extLst>
            </p:cNvPr>
            <p:cNvSpPr txBox="1"/>
            <p:nvPr/>
          </p:nvSpPr>
          <p:spPr>
            <a:xfrm flipH="1">
              <a:off x="2832794" y="4899557"/>
              <a:ext cx="41214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FCF</a:t>
              </a:r>
            </a:p>
          </p:txBody>
        </p:sp>
        <p:sp>
          <p:nvSpPr>
            <p:cNvPr id="84045" name="TextBox 84044">
              <a:extLst>
                <a:ext uri="{FF2B5EF4-FFF2-40B4-BE49-F238E27FC236}">
                  <a16:creationId xmlns:a16="http://schemas.microsoft.com/office/drawing/2014/main" id="{25BFD2A8-FBE1-6F7D-70CF-93720E783B8B}"/>
                </a:ext>
              </a:extLst>
            </p:cNvPr>
            <p:cNvSpPr txBox="1"/>
            <p:nvPr/>
          </p:nvSpPr>
          <p:spPr>
            <a:xfrm flipH="1">
              <a:off x="2392538" y="5085823"/>
              <a:ext cx="6153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SBbV</a:t>
              </a:r>
            </a:p>
          </p:txBody>
        </p:sp>
        <p:sp>
          <p:nvSpPr>
            <p:cNvPr id="84046" name="TextBox 84045">
              <a:extLst>
                <a:ext uri="{FF2B5EF4-FFF2-40B4-BE49-F238E27FC236}">
                  <a16:creationId xmlns:a16="http://schemas.microsoft.com/office/drawing/2014/main" id="{2E57BC67-5924-D82A-B60E-834FAE131A72}"/>
                </a:ext>
              </a:extLst>
            </p:cNvPr>
            <p:cNvSpPr txBox="1"/>
            <p:nvPr/>
          </p:nvSpPr>
          <p:spPr>
            <a:xfrm flipH="1">
              <a:off x="2324799" y="4899560"/>
              <a:ext cx="6317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DIVDV</a:t>
              </a:r>
            </a:p>
          </p:txBody>
        </p:sp>
        <p:cxnSp>
          <p:nvCxnSpPr>
            <p:cNvPr id="84047" name="Straight Connector 84046">
              <a:extLst>
                <a:ext uri="{FF2B5EF4-FFF2-40B4-BE49-F238E27FC236}">
                  <a16:creationId xmlns:a16="http://schemas.microsoft.com/office/drawing/2014/main" id="{123D3358-9A2F-AF08-BAE0-FF7F0F66372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31791" y="5099102"/>
              <a:ext cx="868609" cy="0"/>
            </a:xfrm>
            <a:prstGeom prst="line">
              <a:avLst/>
            </a:prstGeom>
            <a:ln w="6350">
              <a:solidFill>
                <a:schemeClr val="tx1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049" name="Straight Connector 84048">
              <a:extLst>
                <a:ext uri="{FF2B5EF4-FFF2-40B4-BE49-F238E27FC236}">
                  <a16:creationId xmlns:a16="http://schemas.microsoft.com/office/drawing/2014/main" id="{779238C0-D2DF-3F89-6F70-3F0C83824E91}"/>
                </a:ext>
              </a:extLst>
            </p:cNvPr>
            <p:cNvCxnSpPr>
              <a:cxnSpLocks/>
            </p:cNvCxnSpPr>
            <p:nvPr/>
          </p:nvCxnSpPr>
          <p:spPr>
            <a:xfrm>
              <a:off x="2844484" y="4927600"/>
              <a:ext cx="0" cy="355601"/>
            </a:xfrm>
            <a:prstGeom prst="line">
              <a:avLst/>
            </a:prstGeom>
            <a:ln w="6350">
              <a:solidFill>
                <a:schemeClr val="tx1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" name="Straight Connector 1">
              <a:extLst>
                <a:ext uri="{FF2B5EF4-FFF2-40B4-BE49-F238E27FC236}">
                  <a16:creationId xmlns:a16="http://schemas.microsoft.com/office/drawing/2014/main" id="{1B7953B9-C895-F14A-91FA-151633EB141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70665" y="4934793"/>
              <a:ext cx="720636" cy="0"/>
            </a:xfrm>
            <a:prstGeom prst="line">
              <a:avLst/>
            </a:prstGeom>
            <a:ln w="6350">
              <a:solidFill>
                <a:schemeClr val="tx1"/>
              </a:solidFill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970" name="TextBox 83969">
              <a:extLst>
                <a:ext uri="{FF2B5EF4-FFF2-40B4-BE49-F238E27FC236}">
                  <a16:creationId xmlns:a16="http://schemas.microsoft.com/office/drawing/2014/main" id="{2964C425-AED8-537B-3115-06BE54B20833}"/>
                </a:ext>
              </a:extLst>
            </p:cNvPr>
            <p:cNvSpPr txBox="1"/>
            <p:nvPr/>
          </p:nvSpPr>
          <p:spPr>
            <a:xfrm flipH="1">
              <a:off x="2290941" y="4764083"/>
              <a:ext cx="108775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Prud.  Inv.   Asst.</a:t>
              </a:r>
            </a:p>
          </p:txBody>
        </p:sp>
      </p:grpSp>
      <p:sp>
        <p:nvSpPr>
          <p:cNvPr id="83978" name="TextBox 83977">
            <a:extLst>
              <a:ext uri="{FF2B5EF4-FFF2-40B4-BE49-F238E27FC236}">
                <a16:creationId xmlns:a16="http://schemas.microsoft.com/office/drawing/2014/main" id="{31E4D8E8-29FC-A06C-C0F8-52361B1829E0}"/>
              </a:ext>
            </a:extLst>
          </p:cNvPr>
          <p:cNvSpPr txBox="1"/>
          <p:nvPr/>
        </p:nvSpPr>
        <p:spPr>
          <a:xfrm flipH="1">
            <a:off x="1949394" y="4489061"/>
            <a:ext cx="811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00000"/>
                </a:solidFill>
              </a:rPr>
              <a:t>Domain</a:t>
            </a:r>
          </a:p>
        </p:txBody>
      </p:sp>
      <p:sp>
        <p:nvSpPr>
          <p:cNvPr id="83980" name="TextBox 11">
            <a:extLst>
              <a:ext uri="{FF2B5EF4-FFF2-40B4-BE49-F238E27FC236}">
                <a16:creationId xmlns:a16="http://schemas.microsoft.com/office/drawing/2014/main" id="{BB36C43E-5EF0-F6EF-A260-777E1FC86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222" y="4820340"/>
            <a:ext cx="4230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chemeClr val="accent2"/>
                </a:solidFill>
              </a:rPr>
              <a:t>?</a:t>
            </a:r>
          </a:p>
        </p:txBody>
      </p:sp>
      <p:grpSp>
        <p:nvGrpSpPr>
          <p:cNvPr id="84003" name="Group 84002">
            <a:extLst>
              <a:ext uri="{FF2B5EF4-FFF2-40B4-BE49-F238E27FC236}">
                <a16:creationId xmlns:a16="http://schemas.microsoft.com/office/drawing/2014/main" id="{46F831AF-C84E-4E50-51AA-D94B805C39B9}"/>
              </a:ext>
            </a:extLst>
          </p:cNvPr>
          <p:cNvGrpSpPr/>
          <p:nvPr/>
        </p:nvGrpSpPr>
        <p:grpSpPr>
          <a:xfrm>
            <a:off x="3552419" y="4810978"/>
            <a:ext cx="786502" cy="276999"/>
            <a:chOff x="3264556" y="4273211"/>
            <a:chExt cx="786502" cy="276999"/>
          </a:xfrm>
        </p:grpSpPr>
        <p:sp>
          <p:nvSpPr>
            <p:cNvPr id="83999" name="Rectangle 83998">
              <a:extLst>
                <a:ext uri="{FF2B5EF4-FFF2-40B4-BE49-F238E27FC236}">
                  <a16:creationId xmlns:a16="http://schemas.microsoft.com/office/drawing/2014/main" id="{09523A0B-0A1A-41EA-F697-A770D2E92DD3}"/>
                </a:ext>
              </a:extLst>
            </p:cNvPr>
            <p:cNvSpPr/>
            <p:nvPr/>
          </p:nvSpPr>
          <p:spPr>
            <a:xfrm>
              <a:off x="3268133" y="4287923"/>
              <a:ext cx="623485" cy="2017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002" name="TextBox 84001">
              <a:extLst>
                <a:ext uri="{FF2B5EF4-FFF2-40B4-BE49-F238E27FC236}">
                  <a16:creationId xmlns:a16="http://schemas.microsoft.com/office/drawing/2014/main" id="{B8EF6305-1051-45EE-C693-BE14C0A9948C}"/>
                </a:ext>
              </a:extLst>
            </p:cNvPr>
            <p:cNvSpPr txBox="1"/>
            <p:nvPr/>
          </p:nvSpPr>
          <p:spPr>
            <a:xfrm flipH="1">
              <a:off x="3264556" y="4273211"/>
              <a:ext cx="7865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FESCA</a:t>
              </a:r>
            </a:p>
          </p:txBody>
        </p:sp>
      </p:grpSp>
      <p:sp>
        <p:nvSpPr>
          <p:cNvPr id="84051" name="TextBox 84050">
            <a:extLst>
              <a:ext uri="{FF2B5EF4-FFF2-40B4-BE49-F238E27FC236}">
                <a16:creationId xmlns:a16="http://schemas.microsoft.com/office/drawing/2014/main" id="{0512B936-2F41-DAC5-57BE-F2D939647E6D}"/>
              </a:ext>
            </a:extLst>
          </p:cNvPr>
          <p:cNvSpPr txBox="1"/>
          <p:nvPr/>
        </p:nvSpPr>
        <p:spPr>
          <a:xfrm flipH="1">
            <a:off x="3745947" y="6512513"/>
            <a:ext cx="5366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Paid For By McCants For Gov TN / US Senate: Treasurer Kevin Lee McCants</a:t>
            </a:r>
          </a:p>
        </p:txBody>
      </p:sp>
    </p:spTree>
    <p:extLst>
      <p:ext uri="{BB962C8B-B14F-4D97-AF65-F5344CB8AC3E}">
        <p14:creationId xmlns:p14="http://schemas.microsoft.com/office/powerpoint/2010/main" val="2313178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3802</TotalTime>
  <Words>491</Words>
  <Application>Microsoft Office PowerPoint</Application>
  <PresentationFormat>Widescreen</PresentationFormat>
  <Paragraphs>164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Book Antiqua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mildred mccants</dc:creator>
  <cp:lastModifiedBy>mildred mccants</cp:lastModifiedBy>
  <cp:revision>2</cp:revision>
  <cp:lastPrinted>2026-04-26T15:29:26Z</cp:lastPrinted>
  <dcterms:created xsi:type="dcterms:W3CDTF">2026-04-25T22:48:47Z</dcterms:created>
  <dcterms:modified xsi:type="dcterms:W3CDTF">2026-05-14T18:05:34Z</dcterms:modified>
</cp:coreProperties>
</file>